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91" r:id="rId2"/>
    <p:sldId id="270" r:id="rId3"/>
    <p:sldId id="365" r:id="rId4"/>
    <p:sldId id="386" r:id="rId5"/>
    <p:sldId id="358" r:id="rId6"/>
    <p:sldId id="359" r:id="rId7"/>
    <p:sldId id="360" r:id="rId8"/>
    <p:sldId id="361" r:id="rId9"/>
    <p:sldId id="362" r:id="rId10"/>
    <p:sldId id="363" r:id="rId11"/>
    <p:sldId id="364" r:id="rId12"/>
    <p:sldId id="366" r:id="rId13"/>
    <p:sldId id="367" r:id="rId14"/>
    <p:sldId id="368" r:id="rId15"/>
    <p:sldId id="369" r:id="rId16"/>
    <p:sldId id="370" r:id="rId17"/>
    <p:sldId id="371" r:id="rId18"/>
    <p:sldId id="372" r:id="rId19"/>
    <p:sldId id="373" r:id="rId20"/>
    <p:sldId id="374" r:id="rId21"/>
    <p:sldId id="375" r:id="rId22"/>
    <p:sldId id="379" r:id="rId23"/>
    <p:sldId id="380" r:id="rId24"/>
    <p:sldId id="381" r:id="rId25"/>
    <p:sldId id="382" r:id="rId26"/>
    <p:sldId id="383" r:id="rId27"/>
    <p:sldId id="384" r:id="rId28"/>
    <p:sldId id="385" r:id="rId29"/>
    <p:sldId id="387" r:id="rId30"/>
    <p:sldId id="388" r:id="rId31"/>
    <p:sldId id="389" r:id="rId32"/>
    <p:sldId id="390" r:id="rId33"/>
  </p:sldIdLst>
  <p:sldSz cx="9144000" cy="6858000" type="screen4x3"/>
  <p:notesSz cx="71247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9933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87194" autoAdjust="0"/>
  </p:normalViewPr>
  <p:slideViewPr>
    <p:cSldViewPr>
      <p:cViewPr varScale="1">
        <p:scale>
          <a:sx n="80" d="100"/>
          <a:sy n="80" d="100"/>
        </p:scale>
        <p:origin x="-12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1956" y="-84"/>
      </p:cViewPr>
      <p:guideLst>
        <p:guide orient="horz" pos="2964"/>
        <p:guide pos="22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 defTabSz="9445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35425" y="0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 algn="r" defTabSz="9445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8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39213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 defTabSz="9445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35425" y="8939213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 algn="r" defTabSz="944563">
              <a:defRPr sz="1200"/>
            </a:lvl1pPr>
          </a:lstStyle>
          <a:p>
            <a:pPr>
              <a:defRPr/>
            </a:pPr>
            <a:fld id="{D533BDCA-8CDD-401C-B8B4-7375DFD27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7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 defTabSz="9445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35425" y="0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 algn="r" defTabSz="9445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9675" y="706438"/>
            <a:ext cx="4705350" cy="3529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2788" y="4470400"/>
            <a:ext cx="5699125" cy="423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39213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 defTabSz="9445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35425" y="8939213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 algn="r" defTabSz="944563">
              <a:defRPr sz="1200"/>
            </a:lvl1pPr>
          </a:lstStyle>
          <a:p>
            <a:pPr>
              <a:defRPr/>
            </a:pPr>
            <a:fld id="{E870DFCD-5886-498C-A1F4-14F990092F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83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BFE5072-4757-4602-8674-40800F0DF319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68425" y="234950"/>
            <a:ext cx="4705350" cy="3529013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788" y="4156075"/>
            <a:ext cx="5699125" cy="4548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2B807AA-5BF4-4347-802C-14F161EFECE0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4238" y="157163"/>
            <a:ext cx="2824162" cy="211772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125" y="2430463"/>
            <a:ext cx="6886575" cy="69802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6643155-FD15-43C4-ACA2-E4C110E3F9F3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9E20AD5-4356-4AEF-968B-0FADAA437475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E3E2A78-CD68-45E4-BF80-53B92F04EE87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788" y="4470400"/>
            <a:ext cx="6016625" cy="4233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16CD57E-0BBD-42C7-8F50-02CA6F96B3B3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D18A2FA-22F6-4737-8BE4-8C2E5069EE76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D841864-6E50-41B2-8E8C-A6BC905F8C33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660350C-26E2-45CF-A914-922D0968EEE1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C5326D7-C7D4-4CED-A977-593EF25AA522}" type="slidenum">
              <a:rPr lang="en-US" smtClean="0"/>
              <a:pPr eaLnBrk="1" hangingPunct="1"/>
              <a:t>20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78572B9-8D5D-4400-8396-B63874DB1C8C}" type="slidenum">
              <a:rPr lang="en-US" smtClean="0"/>
              <a:pPr eaLnBrk="1" hangingPunct="1"/>
              <a:t>21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9EEE871-6231-44AA-8155-0263C48DF14C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7463" y="234950"/>
            <a:ext cx="4495800" cy="33718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788" y="3686175"/>
            <a:ext cx="5699125" cy="5410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DD960E1-DE9C-40BB-BCA9-B86F5B9E4F6D}" type="slidenum">
              <a:rPr lang="en-US" smtClean="0"/>
              <a:pPr eaLnBrk="1" hangingPunct="1"/>
              <a:t>22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85925" y="157163"/>
            <a:ext cx="3449638" cy="2587625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5913" y="2744788"/>
            <a:ext cx="6650037" cy="66659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b="1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FEA60BE-8861-47D8-B15E-03FDE6078213}" type="slidenum">
              <a:rPr lang="en-US" smtClean="0"/>
              <a:pPr eaLnBrk="1" hangingPunct="1"/>
              <a:t>23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469900"/>
            <a:ext cx="3243262" cy="243205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788" y="3136900"/>
            <a:ext cx="5699125" cy="55673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F4EFF98-4BB1-4FDD-899F-85B509B1132D}" type="slidenum">
              <a:rPr lang="en-US" smtClean="0"/>
              <a:pPr eaLnBrk="1" hangingPunct="1"/>
              <a:t>24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E70E520-5460-4B79-BD59-2C7953AB247A}" type="slidenum">
              <a:rPr lang="en-US" smtClean="0"/>
              <a:pPr eaLnBrk="1" hangingPunct="1"/>
              <a:t>25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CA97B46-5B0E-4E68-8362-05EDF4E9DA62}" type="slidenum">
              <a:rPr lang="en-US" smtClean="0"/>
              <a:pPr eaLnBrk="1" hangingPunct="1"/>
              <a:t>26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469900"/>
            <a:ext cx="3243262" cy="243205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788" y="3136900"/>
            <a:ext cx="5699125" cy="55673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DA4E81E-FCD2-4B4A-AB5D-CF612DABFEB3}" type="slidenum">
              <a:rPr lang="en-US" smtClean="0"/>
              <a:pPr eaLnBrk="1" hangingPunct="1"/>
              <a:t>27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Meaning:  knowing how 2 people differ on social class  would not improve your guesses as to how they differ on prejudice.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 other words, knowing social class doesn’t provide you with any info on a person’s level of prejudice.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564044D-D164-48E2-932E-4892AF849AD0}" type="slidenum">
              <a:rPr lang="en-US" smtClean="0"/>
              <a:pPr eaLnBrk="1" hangingPunct="1"/>
              <a:t>28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0300" y="234950"/>
            <a:ext cx="4705350" cy="3529013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788" y="3843338"/>
            <a:ext cx="5699125" cy="48609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562170C-1FA1-4A8B-B1AF-6512DC802619}" type="slidenum">
              <a:rPr lang="en-US" smtClean="0"/>
              <a:pPr eaLnBrk="1" hangingPunct="1"/>
              <a:t>29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E5DD980-A5DD-47CE-8DAA-CC311B17CEA4}" type="slidenum">
              <a:rPr lang="en-US" smtClean="0"/>
              <a:pPr eaLnBrk="1" hangingPunct="1"/>
              <a:t>30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6A6D76D-D77A-42F2-84A3-74B506E28E91}" type="slidenum">
              <a:rPr lang="en-US" smtClean="0"/>
              <a:pPr eaLnBrk="1" hangingPunct="1"/>
              <a:t>31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157163"/>
            <a:ext cx="4705350" cy="3529012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788" y="3763963"/>
            <a:ext cx="5699125" cy="5332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562ADDE-993A-4D9F-88D7-58E30D201CBE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4DFE7D9-43DD-4F12-9FA2-A0C31F07A542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sym typeface="SymbolProp BT" charset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6FE621E-EEFB-43FD-A5A8-2F7EF630B789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A0EBEDB-21A0-4E40-B492-7ACDCA8AB953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A1EE23B-65FA-46DE-96E7-905691A1A148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Cogdon</a:t>
            </a:r>
          </a:p>
          <a:p>
            <a:pPr eaLnBrk="1" hangingPunct="1"/>
            <a:r>
              <a:rPr lang="en-US" smtClean="0"/>
              <a:t>Lincoln Park</a:t>
            </a:r>
          </a:p>
          <a:p>
            <a:pPr eaLnBrk="1" hangingPunct="1"/>
            <a:r>
              <a:rPr lang="en-US" smtClean="0"/>
              <a:t>Observation Hill</a:t>
            </a:r>
          </a:p>
          <a:p>
            <a:pPr eaLnBrk="1" hangingPunct="1"/>
            <a:r>
              <a:rPr lang="en-US" smtClean="0"/>
              <a:t>Lakeside</a:t>
            </a:r>
          </a:p>
          <a:p>
            <a:pPr eaLnBrk="1" hangingPunct="1"/>
            <a:r>
              <a:rPr lang="en-US" smtClean="0"/>
              <a:t>Chester Park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Comedy </a:t>
            </a:r>
          </a:p>
          <a:p>
            <a:pPr eaLnBrk="1" hangingPunct="1"/>
            <a:r>
              <a:rPr lang="en-US" smtClean="0"/>
              <a:t>Drama</a:t>
            </a:r>
          </a:p>
          <a:p>
            <a:pPr eaLnBrk="1" hangingPunct="1"/>
            <a:r>
              <a:rPr lang="en-US" smtClean="0"/>
              <a:t>Action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4C7603A-DEDC-4984-8680-BE65F353338C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Compact</a:t>
            </a:r>
          </a:p>
          <a:p>
            <a:pPr eaLnBrk="1" hangingPunct="1"/>
            <a:r>
              <a:rPr lang="en-US" smtClean="0"/>
              <a:t>Truck</a:t>
            </a:r>
          </a:p>
          <a:p>
            <a:pPr eaLnBrk="1" hangingPunct="1"/>
            <a:r>
              <a:rPr lang="en-US" smtClean="0"/>
              <a:t>SUV</a:t>
            </a:r>
          </a:p>
          <a:p>
            <a:pPr eaLnBrk="1" hangingPunct="1"/>
            <a:r>
              <a:rPr lang="en-US" smtClean="0"/>
              <a:t>Luxury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2C29D07-449A-4185-B14B-77833A3D337D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AGAIN, THESE ARE FOR NOMINAL-LEVEL VARIABLES ONLY.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A2E74-3D1F-4ABC-881F-96D308A1B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7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4F854-578F-4E14-862E-97F475C92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0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9B814-0F71-424F-8FB2-8EF93C902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24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4C3D3-2231-4E46-B5DC-BC8BC6037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61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FB49D-4027-4083-998B-D4571A05F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520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665D2-7A5B-4811-8195-89857C53C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45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EDF94-61B5-498B-AD07-A10981E63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75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A7B26-F021-49C1-BCA7-76292018E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2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93F5E-6E48-4C08-849B-582CE8C4C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976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B566D-C23E-4155-AC40-721B639FC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957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96C88-AF90-4836-A1DC-74E3ABED9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4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6CFFE-0876-41B5-9F93-914A98AD0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5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79233-84B9-43ED-8069-47D9C1E0C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7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49DFB-2205-4BB9-BC61-E9418877D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66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64E131D-69A8-4C67-9568-BB122480E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II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7391400" cy="5724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7304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sz="3400" smtClean="0">
                <a:sym typeface="Symbol" pitchFamily="18" charset="2"/>
              </a:rPr>
              <a:t></a:t>
            </a:r>
            <a:r>
              <a:rPr lang="en-US" sz="3400" baseline="30000" smtClean="0">
                <a:sym typeface="Symbol" pitchFamily="18" charset="2"/>
              </a:rPr>
              <a:t>2</a:t>
            </a:r>
            <a:r>
              <a:rPr lang="en-US" sz="3400" smtClean="0">
                <a:sym typeface="Symbol" pitchFamily="18" charset="2"/>
              </a:rPr>
              <a:t>-BASED MEASURES OF ASSOCIATION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Sample problem 2: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The chi square for a 4 x 4 bivariate table examining the relationship between type of vehicle driven &amp; political affiliation is 12.32, sig. at .05 (N=300).  Calculate &amp; interpret Cramer’s V.</a:t>
            </a:r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ANSWER: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(Minimum of r-1, c-1) = 4 -1 = 3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Cramer’s V = .12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Interpretation:  There is a very weak association between type of vehicle driven &amp; political affiliation.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8077200" cy="990600"/>
          </a:xfrm>
        </p:spPr>
        <p:txBody>
          <a:bodyPr/>
          <a:lstStyle/>
          <a:p>
            <a:pPr eaLnBrk="1" hangingPunct="1"/>
            <a:r>
              <a:rPr lang="en-US" sz="3600" smtClean="0"/>
              <a:t>SUMMARY: </a:t>
            </a:r>
            <a:r>
              <a:rPr lang="en-US" sz="3600" smtClean="0">
                <a:sym typeface="Symbol" pitchFamily="18" charset="2"/>
              </a:rPr>
              <a:t></a:t>
            </a:r>
            <a:r>
              <a:rPr lang="en-US" sz="3600" baseline="30000" smtClean="0">
                <a:sym typeface="Symbol" pitchFamily="18" charset="2"/>
              </a:rPr>
              <a:t>2 </a:t>
            </a:r>
            <a:r>
              <a:rPr lang="en-US" sz="3600" smtClean="0"/>
              <a:t>-BASED MEASURES OF ASSOCIATION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8077200" cy="4648200"/>
          </a:xfrm>
        </p:spPr>
        <p:txBody>
          <a:bodyPr/>
          <a:lstStyle/>
          <a:p>
            <a:pPr marL="914400" lvl="1" indent="-457200" eaLnBrk="1" hangingPunct="1"/>
            <a:endParaRPr lang="en-US" smtClean="0"/>
          </a:p>
          <a:p>
            <a:pPr marL="914400" lvl="1" indent="-457200" eaLnBrk="1" hangingPunct="1"/>
            <a:r>
              <a:rPr lang="en-US" smtClean="0"/>
              <a:t>Limitation of </a:t>
            </a:r>
            <a:r>
              <a:rPr lang="el-GR" i="1" smtClean="0">
                <a:cs typeface="Arial" pitchFamily="34" charset="0"/>
              </a:rPr>
              <a:t>Φ</a:t>
            </a:r>
            <a:r>
              <a:rPr lang="en-US" i="1" smtClean="0">
                <a:cs typeface="Arial" pitchFamily="34" charset="0"/>
              </a:rPr>
              <a:t> </a:t>
            </a:r>
            <a:r>
              <a:rPr lang="en-US" smtClean="0">
                <a:cs typeface="Arial" pitchFamily="34" charset="0"/>
              </a:rPr>
              <a:t>&amp; Cramer’s V:</a:t>
            </a:r>
          </a:p>
          <a:p>
            <a:pPr marL="1295400" lvl="2" indent="-381000" eaLnBrk="1" hangingPunct="1"/>
            <a:r>
              <a:rPr lang="en-US" smtClean="0">
                <a:cs typeface="Arial" pitchFamily="34" charset="0"/>
              </a:rPr>
              <a:t>No direct or meaningful interpretation for values between 0-1</a:t>
            </a:r>
          </a:p>
          <a:p>
            <a:pPr marL="1714500" lvl="3" indent="-342900" eaLnBrk="1" hangingPunct="1"/>
            <a:r>
              <a:rPr lang="en-US" smtClean="0"/>
              <a:t>Both measure relative strength (e.g., .80 is stronger association than .40), but have no substantive meaning; hard to interpret</a:t>
            </a:r>
          </a:p>
          <a:p>
            <a:pPr marL="1714500" lvl="3" indent="-342900" eaLnBrk="1" hangingPunct="1"/>
            <a:r>
              <a:rPr lang="en-US" smtClean="0"/>
              <a:t>“Rules of Thumb” for what is a weak, moderate, or strong relationship vary across disciplines </a:t>
            </a:r>
          </a:p>
          <a:p>
            <a:pPr marL="914400" lvl="1" indent="-457200" eaLnBrk="1" hangingPunct="1">
              <a:buFontTx/>
              <a:buNone/>
            </a:pPr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001000" cy="609600"/>
          </a:xfrm>
        </p:spPr>
        <p:txBody>
          <a:bodyPr/>
          <a:lstStyle/>
          <a:p>
            <a:pPr eaLnBrk="1" hangingPunct="1"/>
            <a:r>
              <a:rPr lang="en-US" sz="4000" smtClean="0"/>
              <a:t>LAMBDA (</a:t>
            </a:r>
            <a:r>
              <a:rPr lang="el-GR" sz="4000" smtClean="0">
                <a:cs typeface="Arial" pitchFamily="34" charset="0"/>
              </a:rPr>
              <a:t>λ</a:t>
            </a:r>
            <a:r>
              <a:rPr lang="en-US" sz="4000" smtClean="0"/>
              <a:t>)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81000" y="1066800"/>
            <a:ext cx="8382000" cy="5562600"/>
          </a:xfrm>
        </p:spPr>
        <p:txBody>
          <a:bodyPr/>
          <a:lstStyle/>
          <a:p>
            <a:pPr marL="1295400" lvl="2" indent="-381000" eaLnBrk="1" hangingPunct="1"/>
            <a:r>
              <a:rPr lang="en-US" smtClean="0">
                <a:cs typeface="Arial" pitchFamily="34" charset="0"/>
              </a:rPr>
              <a:t>PRE (Proportional Reduction in Error) is the logic that underlies the definition &amp; computation of lambda</a:t>
            </a:r>
            <a:endParaRPr lang="en-US" smtClean="0"/>
          </a:p>
          <a:p>
            <a:pPr marL="1714500" lvl="3" indent="-342900" eaLnBrk="1" hangingPunct="1"/>
            <a:r>
              <a:rPr lang="en-US" smtClean="0"/>
              <a:t>Tells us the reduction in error we gain by using the IV to predict the DV</a:t>
            </a:r>
          </a:p>
          <a:p>
            <a:pPr marL="2171700" lvl="4" indent="-342900" eaLnBrk="1" hangingPunct="1"/>
            <a:r>
              <a:rPr lang="en-US" smtClean="0"/>
              <a:t>Range 0-1 (i.e., “proportional” reduction) </a:t>
            </a:r>
          </a:p>
          <a:p>
            <a:pPr marL="1714500" lvl="3" indent="-342900" eaLnBrk="1" hangingPunct="1">
              <a:buFontTx/>
              <a:buNone/>
            </a:pPr>
            <a:r>
              <a:rPr lang="en-US" smtClean="0"/>
              <a:t> </a:t>
            </a:r>
            <a:endParaRPr lang="en-US" baseline="-25000" smtClean="0"/>
          </a:p>
          <a:p>
            <a:pPr marL="1714500" lvl="3" indent="-342900" eaLnBrk="1" hangingPunct="1"/>
            <a:r>
              <a:rPr lang="en-US" smtClean="0">
                <a:cs typeface="Arial" pitchFamily="34" charset="0"/>
              </a:rPr>
              <a:t>E</a:t>
            </a:r>
            <a:r>
              <a:rPr lang="en-US" baseline="-25000" smtClean="0">
                <a:cs typeface="Arial" pitchFamily="34" charset="0"/>
              </a:rPr>
              <a:t>1</a:t>
            </a:r>
            <a:r>
              <a:rPr lang="en-US" smtClean="0"/>
              <a:t> – Attempt to predict the category into which each case will fall on DV or “Y” while ignoring IV or “X” </a:t>
            </a:r>
          </a:p>
          <a:p>
            <a:pPr marL="1714500" lvl="3" indent="-342900" eaLnBrk="1" hangingPunct="1"/>
            <a:endParaRPr lang="en-US" u="sng" smtClean="0">
              <a:cs typeface="Arial" pitchFamily="34" charset="0"/>
            </a:endParaRPr>
          </a:p>
          <a:p>
            <a:pPr marL="1714500" lvl="3" indent="-342900" eaLnBrk="1" hangingPunct="1"/>
            <a:r>
              <a:rPr lang="en-US" smtClean="0">
                <a:cs typeface="Arial" pitchFamily="34" charset="0"/>
              </a:rPr>
              <a:t>E</a:t>
            </a:r>
            <a:r>
              <a:rPr lang="en-US" baseline="-25000" smtClean="0">
                <a:cs typeface="Arial" pitchFamily="34" charset="0"/>
              </a:rPr>
              <a:t>2</a:t>
            </a:r>
            <a:r>
              <a:rPr lang="en-US" u="sng" baseline="-25000" smtClean="0">
                <a:cs typeface="Arial" pitchFamily="34" charset="0"/>
              </a:rPr>
              <a:t> </a:t>
            </a:r>
            <a:r>
              <a:rPr lang="en-US" smtClean="0"/>
              <a:t>– Predict the category of each case on Y while taking X into account </a:t>
            </a:r>
          </a:p>
          <a:p>
            <a:pPr marL="1714500" lvl="3" indent="-342900" eaLnBrk="1" hangingPunct="1">
              <a:buFontTx/>
              <a:buNone/>
            </a:pPr>
            <a:endParaRPr lang="en-US" smtClean="0"/>
          </a:p>
          <a:p>
            <a:pPr marL="1714500" lvl="3" indent="-342900" eaLnBrk="1" hangingPunct="1"/>
            <a:r>
              <a:rPr lang="en-US" smtClean="0"/>
              <a:t>The stronger the association between the variables the greater the reduction in errors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0010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LAMBDA:  EXAMPLE 1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066800"/>
            <a:ext cx="7772400" cy="990600"/>
          </a:xfrm>
        </p:spPr>
        <p:txBody>
          <a:bodyPr/>
          <a:lstStyle/>
          <a:p>
            <a:pPr eaLnBrk="1" hangingPunct="1"/>
            <a:r>
              <a:rPr lang="en-US" sz="2400" smtClean="0"/>
              <a:t>Does risk classification in prison affect the likelihood of being rearrested after release? (</a:t>
            </a:r>
            <a:r>
              <a:rPr lang="en-US" sz="2400" b="1" i="1" smtClean="0">
                <a:sym typeface="Symbol" pitchFamily="18" charset="2"/>
              </a:rPr>
              <a:t></a:t>
            </a:r>
            <a:r>
              <a:rPr lang="en-US" sz="2400" b="1" i="1" baseline="30000" smtClean="0"/>
              <a:t>2</a:t>
            </a:r>
            <a:r>
              <a:rPr lang="en-US" sz="2400" smtClean="0"/>
              <a:t>=43.7)</a:t>
            </a:r>
          </a:p>
        </p:txBody>
      </p:sp>
      <p:graphicFrame>
        <p:nvGraphicFramePr>
          <p:cNvPr id="314372" name="Group 4"/>
          <p:cNvGraphicFramePr>
            <a:graphicFrameLocks noGrp="1"/>
          </p:cNvGraphicFramePr>
          <p:nvPr>
            <p:ph sz="half" idx="2"/>
          </p:nvPr>
        </p:nvGraphicFramePr>
        <p:xfrm>
          <a:off x="685800" y="2362200"/>
          <a:ext cx="8229600" cy="3383044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609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Risk Classification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Re-arrested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Low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Medium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High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Yes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0010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LAMBDA:  EXAMPLE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066800"/>
            <a:ext cx="7772400" cy="1524000"/>
          </a:xfrm>
        </p:spPr>
        <p:txBody>
          <a:bodyPr/>
          <a:lstStyle/>
          <a:p>
            <a:pPr lvl="1" eaLnBrk="1" hangingPunct="1"/>
            <a:r>
              <a:rPr lang="en-US" sz="2400" smtClean="0"/>
              <a:t>Find E</a:t>
            </a:r>
            <a:r>
              <a:rPr lang="en-US" sz="2400" baseline="-25000" smtClean="0"/>
              <a:t>1</a:t>
            </a:r>
            <a:r>
              <a:rPr lang="en-US" sz="2400" smtClean="0"/>
              <a:t> (# of errors made when ignoring X)</a:t>
            </a:r>
            <a:endParaRPr lang="en-US" sz="2400" baseline="-25000" smtClean="0"/>
          </a:p>
          <a:p>
            <a:pPr lvl="2" eaLnBrk="1" hangingPunct="1"/>
            <a:r>
              <a:rPr lang="en-US" sz="2000" smtClean="0"/>
              <a:t>E</a:t>
            </a:r>
            <a:r>
              <a:rPr lang="en-US" sz="2000" baseline="-25000" smtClean="0"/>
              <a:t>1 </a:t>
            </a:r>
            <a:r>
              <a:rPr lang="en-US" sz="2000" smtClean="0"/>
              <a:t>= N – (</a:t>
            </a:r>
            <a:r>
              <a:rPr lang="en-US" sz="2000" smtClean="0">
                <a:solidFill>
                  <a:srgbClr val="0000FF"/>
                </a:solidFill>
              </a:rPr>
              <a:t>largest row total</a:t>
            </a:r>
            <a:r>
              <a:rPr lang="en-US" sz="2000" smtClean="0"/>
              <a:t>)</a:t>
            </a:r>
          </a:p>
          <a:p>
            <a:pPr lvl="2" eaLnBrk="1" hangingPunct="1">
              <a:buFontTx/>
              <a:buNone/>
            </a:pPr>
            <a:r>
              <a:rPr lang="en-US" sz="2000" smtClean="0"/>
              <a:t>	     = 205 -</a:t>
            </a:r>
            <a:r>
              <a:rPr lang="en-US" sz="2000" smtClean="0">
                <a:solidFill>
                  <a:srgbClr val="0000FF"/>
                </a:solidFill>
              </a:rPr>
              <a:t>120</a:t>
            </a:r>
            <a:r>
              <a:rPr lang="en-US" sz="2000" smtClean="0"/>
              <a:t> = 85</a:t>
            </a:r>
          </a:p>
        </p:txBody>
      </p:sp>
      <p:graphicFrame>
        <p:nvGraphicFramePr>
          <p:cNvPr id="316420" name="Group 4"/>
          <p:cNvGraphicFramePr>
            <a:graphicFrameLocks noGrp="1"/>
          </p:cNvGraphicFramePr>
          <p:nvPr>
            <p:ph sz="half" idx="2"/>
          </p:nvPr>
        </p:nvGraphicFramePr>
        <p:xfrm>
          <a:off x="838200" y="2895600"/>
          <a:ext cx="7620000" cy="3260866"/>
        </p:xfrm>
        <a:graphic>
          <a:graphicData uri="http://schemas.openxmlformats.org/drawingml/2006/table">
            <a:tbl>
              <a:tblPr/>
              <a:tblGrid>
                <a:gridCol w="1447800"/>
                <a:gridCol w="1524000"/>
                <a:gridCol w="1524000"/>
                <a:gridCol w="1600200"/>
                <a:gridCol w="1524000"/>
              </a:tblGrid>
              <a:tr h="6094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Risk Classification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Re-arrested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Low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Medium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High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4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Yes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120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4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4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0010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LAMBDA:  EXAMPLE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066800"/>
            <a:ext cx="7772400" cy="1524000"/>
          </a:xfrm>
        </p:spPr>
        <p:txBody>
          <a:bodyPr/>
          <a:lstStyle/>
          <a:p>
            <a:pPr eaLnBrk="1" hangingPunct="1"/>
            <a:r>
              <a:rPr lang="en-US" sz="2400" smtClean="0"/>
              <a:t>Find E</a:t>
            </a:r>
            <a:r>
              <a:rPr lang="en-US" sz="2400" baseline="-25000" smtClean="0"/>
              <a:t>2</a:t>
            </a:r>
            <a:r>
              <a:rPr lang="en-US" sz="2400" smtClean="0"/>
              <a:t> (# of errors made when accounting for X)</a:t>
            </a:r>
          </a:p>
          <a:p>
            <a:pPr lvl="1" eaLnBrk="1" hangingPunct="1"/>
            <a:r>
              <a:rPr lang="en-US" sz="2200" smtClean="0"/>
              <a:t>E</a:t>
            </a:r>
            <a:r>
              <a:rPr lang="en-US" sz="2200" baseline="-25000" smtClean="0"/>
              <a:t>2</a:t>
            </a:r>
            <a:r>
              <a:rPr lang="en-US" sz="2200" smtClean="0"/>
              <a:t> = </a:t>
            </a:r>
            <a:r>
              <a:rPr lang="en-US" sz="3200" b="1" smtClean="0">
                <a:sym typeface="Symbol" pitchFamily="18" charset="2"/>
              </a:rPr>
              <a:t></a:t>
            </a:r>
            <a:r>
              <a:rPr lang="en-US" sz="2200" smtClean="0">
                <a:sym typeface="Symbol" pitchFamily="18" charset="2"/>
              </a:rPr>
              <a:t>(each column’s total – </a:t>
            </a:r>
            <a:r>
              <a:rPr lang="en-US" sz="2200" smtClean="0">
                <a:solidFill>
                  <a:srgbClr val="0000FF"/>
                </a:solidFill>
                <a:sym typeface="Symbol" pitchFamily="18" charset="2"/>
              </a:rPr>
              <a:t>largest N in column</a:t>
            </a:r>
            <a:r>
              <a:rPr lang="en-US" sz="2200" smtClean="0">
                <a:sym typeface="Symbol" pitchFamily="18" charset="2"/>
              </a:rPr>
              <a:t>)</a:t>
            </a:r>
          </a:p>
          <a:p>
            <a:pPr lvl="1" eaLnBrk="1" hangingPunct="1">
              <a:buFontTx/>
              <a:buNone/>
            </a:pPr>
            <a:r>
              <a:rPr lang="en-US" sz="2200" baseline="-25000" smtClean="0"/>
              <a:t>		    </a:t>
            </a:r>
            <a:r>
              <a:rPr lang="en-US" sz="2200" smtClean="0"/>
              <a:t>= (75-</a:t>
            </a:r>
            <a:r>
              <a:rPr lang="en-US" sz="2200" smtClean="0">
                <a:solidFill>
                  <a:srgbClr val="0000FF"/>
                </a:solidFill>
              </a:rPr>
              <a:t>50</a:t>
            </a:r>
            <a:r>
              <a:rPr lang="en-US" sz="2200" smtClean="0"/>
              <a:t>) + (40-</a:t>
            </a:r>
            <a:r>
              <a:rPr lang="en-US" sz="2200" smtClean="0">
                <a:solidFill>
                  <a:srgbClr val="0000FF"/>
                </a:solidFill>
              </a:rPr>
              <a:t>20</a:t>
            </a:r>
            <a:r>
              <a:rPr lang="en-US" sz="2200" smtClean="0"/>
              <a:t>) + (90-</a:t>
            </a:r>
            <a:r>
              <a:rPr lang="en-US" sz="2200" smtClean="0">
                <a:solidFill>
                  <a:srgbClr val="0000FF"/>
                </a:solidFill>
              </a:rPr>
              <a:t>75</a:t>
            </a:r>
            <a:r>
              <a:rPr lang="en-US" sz="2200" smtClean="0"/>
              <a:t>) = 25+20+15 = 60</a:t>
            </a:r>
          </a:p>
        </p:txBody>
      </p:sp>
      <p:graphicFrame>
        <p:nvGraphicFramePr>
          <p:cNvPr id="318468" name="Group 4"/>
          <p:cNvGraphicFramePr>
            <a:graphicFrameLocks noGrp="1"/>
          </p:cNvGraphicFramePr>
          <p:nvPr>
            <p:ph sz="half" idx="2"/>
          </p:nvPr>
        </p:nvGraphicFramePr>
        <p:xfrm>
          <a:off x="1143000" y="2895600"/>
          <a:ext cx="7162800" cy="3260866"/>
        </p:xfrm>
        <a:graphic>
          <a:graphicData uri="http://schemas.openxmlformats.org/drawingml/2006/table">
            <a:tbl>
              <a:tblPr/>
              <a:tblGrid>
                <a:gridCol w="1646238"/>
                <a:gridCol w="1096962"/>
                <a:gridCol w="1600200"/>
                <a:gridCol w="1371600"/>
                <a:gridCol w="1447800"/>
              </a:tblGrid>
              <a:tr h="6094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Risk Classification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Re-arrested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Low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Medium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High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4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Yes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75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4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50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4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0010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CALCULATING LAMBDA: EXAMPLE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562600"/>
          </a:xfrm>
        </p:spPr>
        <p:txBody>
          <a:bodyPr/>
          <a:lstStyle/>
          <a:p>
            <a:pPr lvl="1" eaLnBrk="1" hangingPunct="1"/>
            <a:r>
              <a:rPr lang="en-US" smtClean="0"/>
              <a:t>Calculate Lambda</a:t>
            </a:r>
          </a:p>
          <a:p>
            <a:pPr lvl="2" eaLnBrk="1" hangingPunct="1">
              <a:buFontTx/>
              <a:buNone/>
            </a:pPr>
            <a:r>
              <a:rPr lang="en-US" sz="2500" smtClean="0">
                <a:cs typeface="Arial" pitchFamily="34" charset="0"/>
              </a:rPr>
              <a:t>	</a:t>
            </a:r>
            <a:r>
              <a:rPr lang="el-GR" sz="2500" smtClean="0">
                <a:cs typeface="Arial" pitchFamily="34" charset="0"/>
              </a:rPr>
              <a:t>λ</a:t>
            </a:r>
            <a:r>
              <a:rPr lang="en-US" sz="2500" smtClean="0">
                <a:cs typeface="Arial" pitchFamily="34" charset="0"/>
              </a:rPr>
              <a:t> = </a:t>
            </a:r>
            <a:r>
              <a:rPr lang="en-US" sz="2500" u="sng" smtClean="0">
                <a:cs typeface="Arial" pitchFamily="34" charset="0"/>
              </a:rPr>
              <a:t>E</a:t>
            </a:r>
            <a:r>
              <a:rPr lang="en-US" sz="2500" u="sng" baseline="-25000" smtClean="0">
                <a:cs typeface="Arial" pitchFamily="34" charset="0"/>
              </a:rPr>
              <a:t>1</a:t>
            </a:r>
            <a:r>
              <a:rPr lang="en-US" sz="2500" u="sng" smtClean="0">
                <a:cs typeface="Arial" pitchFamily="34" charset="0"/>
              </a:rPr>
              <a:t> – E</a:t>
            </a:r>
            <a:r>
              <a:rPr lang="en-US" sz="2500" baseline="-25000" smtClean="0">
                <a:cs typeface="Arial" pitchFamily="34" charset="0"/>
              </a:rPr>
              <a:t>2 =</a:t>
            </a:r>
            <a:r>
              <a:rPr lang="en-US" sz="2500" u="sng" baseline="-25000" smtClean="0">
                <a:cs typeface="Arial" pitchFamily="34" charset="0"/>
              </a:rPr>
              <a:t>  </a:t>
            </a:r>
            <a:r>
              <a:rPr lang="en-US" sz="2500" u="sng" smtClean="0">
                <a:cs typeface="Arial" pitchFamily="34" charset="0"/>
              </a:rPr>
              <a:t>85-60</a:t>
            </a:r>
            <a:r>
              <a:rPr lang="en-US" sz="2500" smtClean="0">
                <a:cs typeface="Arial" pitchFamily="34" charset="0"/>
              </a:rPr>
              <a:t> </a:t>
            </a:r>
            <a:r>
              <a:rPr lang="en-US" sz="2500" baseline="-25000" smtClean="0">
                <a:cs typeface="Arial" pitchFamily="34" charset="0"/>
              </a:rPr>
              <a:t>=</a:t>
            </a:r>
            <a:r>
              <a:rPr lang="en-US" sz="2500" smtClean="0">
                <a:cs typeface="Arial" pitchFamily="34" charset="0"/>
              </a:rPr>
              <a:t>  </a:t>
            </a:r>
            <a:r>
              <a:rPr lang="en-US" sz="2500" u="sng" smtClean="0">
                <a:cs typeface="Arial" pitchFamily="34" charset="0"/>
              </a:rPr>
              <a:t>25</a:t>
            </a:r>
            <a:r>
              <a:rPr lang="en-US" sz="2500" smtClean="0">
                <a:cs typeface="Arial" pitchFamily="34" charset="0"/>
              </a:rPr>
              <a:t> </a:t>
            </a:r>
            <a:r>
              <a:rPr lang="en-US" sz="2500" baseline="-25000" smtClean="0">
                <a:cs typeface="Arial" pitchFamily="34" charset="0"/>
              </a:rPr>
              <a:t>=</a:t>
            </a:r>
            <a:r>
              <a:rPr lang="en-US" sz="2500" smtClean="0">
                <a:cs typeface="Arial" pitchFamily="34" charset="0"/>
              </a:rPr>
              <a:t> 0.294 </a:t>
            </a:r>
            <a:endParaRPr lang="en-US" sz="2500" u="sng" baseline="-25000" smtClean="0">
              <a:cs typeface="Arial" pitchFamily="34" charset="0"/>
            </a:endParaRPr>
          </a:p>
          <a:p>
            <a:pPr lvl="2" eaLnBrk="1" hangingPunct="1">
              <a:buFontTx/>
              <a:buNone/>
            </a:pPr>
            <a:r>
              <a:rPr lang="en-US" sz="2500" smtClean="0"/>
              <a:t>             E</a:t>
            </a:r>
            <a:r>
              <a:rPr lang="en-US" sz="2500" baseline="-25000" smtClean="0"/>
              <a:t>1                </a:t>
            </a:r>
            <a:r>
              <a:rPr lang="en-US" sz="2500" smtClean="0"/>
              <a:t>85       85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Interpretation – when multiplied by 100, </a:t>
            </a:r>
            <a:r>
              <a:rPr lang="el-GR" smtClean="0">
                <a:cs typeface="Arial" pitchFamily="34" charset="0"/>
              </a:rPr>
              <a:t>λ</a:t>
            </a:r>
            <a:r>
              <a:rPr lang="en-US" smtClean="0">
                <a:cs typeface="Arial" pitchFamily="34" charset="0"/>
              </a:rPr>
              <a:t> indicates the % reduction in error achieved by using X to predict Y, rather than predicting Y “blind” (without X)</a:t>
            </a:r>
          </a:p>
          <a:p>
            <a:pPr lvl="1" eaLnBrk="1" hangingPunct="1"/>
            <a:endParaRPr lang="en-US" smtClean="0">
              <a:cs typeface="Arial" pitchFamily="34" charset="0"/>
            </a:endParaRPr>
          </a:p>
          <a:p>
            <a:pPr lvl="2" eaLnBrk="1" hangingPunct="1"/>
            <a:r>
              <a:rPr lang="en-US" sz="2500" smtClean="0">
                <a:cs typeface="Arial" pitchFamily="34" charset="0"/>
              </a:rPr>
              <a:t>0.294 x 100 = 29.4% - “</a:t>
            </a:r>
            <a:r>
              <a:rPr lang="en-US" sz="2500" smtClean="0">
                <a:solidFill>
                  <a:srgbClr val="0000FF"/>
                </a:solidFill>
                <a:cs typeface="Arial" pitchFamily="34" charset="0"/>
              </a:rPr>
              <a:t>Knowledge of risk classification in prison improves our ability to predict rearrest by 29%.</a:t>
            </a:r>
            <a:r>
              <a:rPr lang="en-US" sz="2500" smtClean="0">
                <a:cs typeface="Arial" pitchFamily="34" charset="0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mtClean="0"/>
              <a:t>LAMBDA:  EXAMPLE 2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229600" cy="17526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What is the strength of the relationship between citizens’ race and attitude toward police?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(obtained chi square is &gt; 5.991 (</a:t>
            </a:r>
            <a:r>
              <a:rPr lang="en-US" sz="2800" smtClean="0">
                <a:sym typeface="Symbol" pitchFamily="18" charset="2"/>
              </a:rPr>
              <a:t></a:t>
            </a:r>
            <a:r>
              <a:rPr lang="en-US" sz="2000" baseline="30000" smtClean="0">
                <a:sym typeface="Symbol" pitchFamily="18" charset="2"/>
              </a:rPr>
              <a:t>2</a:t>
            </a:r>
            <a:r>
              <a:rPr lang="en-US" sz="2000" smtClean="0">
                <a:sym typeface="Symbol" pitchFamily="18" charset="2"/>
              </a:rPr>
              <a:t>[critical])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ym typeface="Symbol" pitchFamily="18" charset="2"/>
              </a:rPr>
              <a:t>Calculate &amp; interpret lambda to answer this question</a:t>
            </a:r>
          </a:p>
        </p:txBody>
      </p:sp>
      <p:graphicFrame>
        <p:nvGraphicFramePr>
          <p:cNvPr id="322564" name="Group 4"/>
          <p:cNvGraphicFramePr>
            <a:graphicFrameLocks noGrp="1"/>
          </p:cNvGraphicFramePr>
          <p:nvPr>
            <p:ph sz="half" idx="2"/>
          </p:nvPr>
        </p:nvGraphicFramePr>
        <p:xfrm>
          <a:off x="457200" y="3429000"/>
          <a:ext cx="8229600" cy="2535532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63006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Attitude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towards police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Race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Totals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Black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White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Other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0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Positive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Negative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Totals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455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pPr eaLnBrk="1" hangingPunct="1"/>
            <a:r>
              <a:rPr lang="en-US" sz="4000" smtClean="0"/>
              <a:t>LAMBDA:  EXAMPLE 2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62000"/>
            <a:ext cx="8229600" cy="3352800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cs typeface="Arial" pitchFamily="34" charset="0"/>
              </a:rPr>
              <a:t>	</a:t>
            </a:r>
            <a:r>
              <a:rPr lang="en-US" sz="2000" smtClean="0"/>
              <a:t>E</a:t>
            </a:r>
            <a:r>
              <a:rPr lang="en-US" sz="2000" baseline="-25000" smtClean="0"/>
              <a:t>1 </a:t>
            </a:r>
            <a:r>
              <a:rPr lang="en-US" sz="2000" smtClean="0"/>
              <a:t>= N – (</a:t>
            </a:r>
            <a:r>
              <a:rPr lang="en-US" sz="2000" smtClean="0">
                <a:solidFill>
                  <a:srgbClr val="0000FF"/>
                </a:solidFill>
              </a:rPr>
              <a:t>largest row total</a:t>
            </a:r>
            <a:r>
              <a:rPr lang="en-US" sz="200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	        455 – 230 = 225	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   E</a:t>
            </a:r>
            <a:r>
              <a:rPr lang="en-US" sz="2000" baseline="-25000" smtClean="0"/>
              <a:t>2</a:t>
            </a:r>
            <a:r>
              <a:rPr lang="en-US" sz="2000" smtClean="0"/>
              <a:t> = </a:t>
            </a:r>
            <a:r>
              <a:rPr lang="en-US" b="1" smtClean="0">
                <a:sym typeface="Symbol" pitchFamily="18" charset="2"/>
              </a:rPr>
              <a:t></a:t>
            </a:r>
            <a:r>
              <a:rPr lang="en-US" sz="2000" smtClean="0">
                <a:sym typeface="Symbol" pitchFamily="18" charset="2"/>
              </a:rPr>
              <a:t>(each column’s total – </a:t>
            </a:r>
            <a:r>
              <a:rPr lang="en-US" sz="2000" smtClean="0">
                <a:solidFill>
                  <a:srgbClr val="66FF33"/>
                </a:solidFill>
                <a:sym typeface="Symbol" pitchFamily="18" charset="2"/>
              </a:rPr>
              <a:t>largest N in column</a:t>
            </a:r>
            <a:r>
              <a:rPr lang="en-US" sz="2000" smtClean="0">
                <a:sym typeface="Symbol" pitchFamily="18" charset="2"/>
              </a:rPr>
              <a:t>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cs typeface="Arial" pitchFamily="34" charset="0"/>
              </a:rPr>
              <a:t>	        (120 – 80) + (245 – 150) + (90 – 55) = 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cs typeface="Arial" pitchFamily="34" charset="0"/>
              </a:rPr>
              <a:t>		            40 + 95 + 35 = 170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cs typeface="Arial" pitchFamily="34" charset="0"/>
              </a:rPr>
              <a:t>	</a:t>
            </a:r>
            <a:r>
              <a:rPr lang="el-GR" sz="2000" smtClean="0">
                <a:cs typeface="Arial" pitchFamily="34" charset="0"/>
              </a:rPr>
              <a:t>λ</a:t>
            </a:r>
            <a:r>
              <a:rPr lang="en-US" sz="2000" smtClean="0">
                <a:cs typeface="Arial" pitchFamily="34" charset="0"/>
              </a:rPr>
              <a:t> = </a:t>
            </a:r>
            <a:r>
              <a:rPr lang="en-US" sz="2000" u="sng" smtClean="0">
                <a:cs typeface="Arial" pitchFamily="34" charset="0"/>
              </a:rPr>
              <a:t>E</a:t>
            </a:r>
            <a:r>
              <a:rPr lang="en-US" sz="2000" u="sng" baseline="-25000" smtClean="0">
                <a:cs typeface="Arial" pitchFamily="34" charset="0"/>
              </a:rPr>
              <a:t>1</a:t>
            </a:r>
            <a:r>
              <a:rPr lang="en-US" sz="2000" u="sng" smtClean="0">
                <a:cs typeface="Arial" pitchFamily="34" charset="0"/>
              </a:rPr>
              <a:t> – E</a:t>
            </a:r>
            <a:r>
              <a:rPr lang="en-US" sz="2000" baseline="-25000" smtClean="0">
                <a:cs typeface="Arial" pitchFamily="34" charset="0"/>
              </a:rPr>
              <a:t>2 =</a:t>
            </a:r>
            <a:r>
              <a:rPr lang="en-US" sz="2000" u="sng" baseline="-25000" smtClean="0">
                <a:cs typeface="Arial" pitchFamily="34" charset="0"/>
              </a:rPr>
              <a:t>  </a:t>
            </a:r>
            <a:r>
              <a:rPr lang="en-US" sz="2000" u="sng" smtClean="0">
                <a:cs typeface="Arial" pitchFamily="34" charset="0"/>
              </a:rPr>
              <a:t>225 - 170</a:t>
            </a:r>
            <a:r>
              <a:rPr lang="en-US" sz="2000" smtClean="0">
                <a:cs typeface="Arial" pitchFamily="34" charset="0"/>
              </a:rPr>
              <a:t> </a:t>
            </a:r>
            <a:r>
              <a:rPr lang="en-US" sz="2000" baseline="-25000" smtClean="0">
                <a:cs typeface="Arial" pitchFamily="34" charset="0"/>
              </a:rPr>
              <a:t>=</a:t>
            </a:r>
            <a:r>
              <a:rPr lang="en-US" sz="2000" smtClean="0">
                <a:cs typeface="Arial" pitchFamily="34" charset="0"/>
              </a:rPr>
              <a:t>  </a:t>
            </a:r>
            <a:r>
              <a:rPr lang="en-US" sz="2000" u="sng" smtClean="0">
                <a:cs typeface="Arial" pitchFamily="34" charset="0"/>
              </a:rPr>
              <a:t> 55 </a:t>
            </a:r>
            <a:r>
              <a:rPr lang="en-US" sz="2000" smtClean="0">
                <a:cs typeface="Arial" pitchFamily="34" charset="0"/>
              </a:rPr>
              <a:t> </a:t>
            </a:r>
            <a:r>
              <a:rPr lang="en-US" sz="2000" baseline="-25000" smtClean="0">
                <a:cs typeface="Arial" pitchFamily="34" charset="0"/>
              </a:rPr>
              <a:t>=</a:t>
            </a:r>
            <a:r>
              <a:rPr lang="en-US" sz="2000" smtClean="0">
                <a:cs typeface="Arial" pitchFamily="34" charset="0"/>
              </a:rPr>
              <a:t> 0.244 </a:t>
            </a:r>
            <a:endParaRPr lang="en-US" sz="2000" u="sng" baseline="-25000" smtClean="0">
              <a:cs typeface="Arial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             E</a:t>
            </a:r>
            <a:r>
              <a:rPr lang="en-US" sz="2000" baseline="-25000" smtClean="0"/>
              <a:t>1                  </a:t>
            </a:r>
            <a:r>
              <a:rPr lang="en-US" sz="2000" smtClean="0"/>
              <a:t>225         225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cs typeface="Arial" pitchFamily="34" charset="0"/>
              </a:rPr>
              <a:t>INTERPRETATION:  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>
                <a:cs typeface="Arial" pitchFamily="34" charset="0"/>
              </a:rPr>
              <a:t>0. 244 x 100 = 24.4% - “Knowledge of an individual’s race improves our ability to predict attitude towards police by 24%”</a:t>
            </a:r>
          </a:p>
        </p:txBody>
      </p:sp>
      <p:graphicFrame>
        <p:nvGraphicFramePr>
          <p:cNvPr id="324612" name="Group 4"/>
          <p:cNvGraphicFramePr>
            <a:graphicFrameLocks noGrp="1"/>
          </p:cNvGraphicFramePr>
          <p:nvPr>
            <p:ph sz="half" idx="2"/>
          </p:nvPr>
        </p:nvGraphicFramePr>
        <p:xfrm>
          <a:off x="609600" y="4343400"/>
          <a:ext cx="8229600" cy="2362201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4016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Attitude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towards police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Black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White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Other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Positive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pitchFamily="34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Negative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pitchFamily="34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230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5963"/>
          </a:xfrm>
        </p:spPr>
        <p:txBody>
          <a:bodyPr/>
          <a:lstStyle/>
          <a:p>
            <a:pPr eaLnBrk="1" hangingPunct="1"/>
            <a:r>
              <a:rPr lang="en-US" sz="4000" smtClean="0"/>
              <a:t>SPSS EXAMPLE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762000" y="762000"/>
            <a:ext cx="3657600" cy="5715000"/>
          </a:xfrm>
        </p:spPr>
        <p:txBody>
          <a:bodyPr/>
          <a:lstStyle/>
          <a:p>
            <a:pPr marL="1295400" lvl="2" indent="-381000" eaLnBrk="1" hangingPunct="1">
              <a:buFontTx/>
              <a:buAutoNum type="arabicPeriod"/>
            </a:pPr>
            <a:endParaRPr lang="en-US" sz="2000" smtClean="0"/>
          </a:p>
          <a:p>
            <a:pPr marL="1295400" lvl="2" indent="-381000" eaLnBrk="1" hangingPunct="1">
              <a:buFontTx/>
              <a:buAutoNum type="arabicPeriod"/>
            </a:pPr>
            <a:r>
              <a:rPr lang="en-US" sz="2000" smtClean="0"/>
              <a:t>IS THERE A SIGNIFICANT RELATIONSHIP B/T GENDER &amp; VOTING BEHAVIOR?</a:t>
            </a:r>
          </a:p>
          <a:p>
            <a:pPr marL="1295400" lvl="2" indent="-381000" eaLnBrk="1" hangingPunct="1">
              <a:buFontTx/>
              <a:buAutoNum type="arabicPeriod"/>
            </a:pPr>
            <a:endParaRPr lang="en-US" sz="2000" smtClean="0"/>
          </a:p>
          <a:p>
            <a:pPr marL="1295400" lvl="2" indent="-381000" eaLnBrk="1" hangingPunct="1">
              <a:buFontTx/>
              <a:buAutoNum type="arabicPeriod"/>
            </a:pPr>
            <a:r>
              <a:rPr lang="en-US" sz="2000" smtClean="0"/>
              <a:t>If so, what is the strength of association between these variables?</a:t>
            </a:r>
          </a:p>
          <a:p>
            <a:pPr marL="1295400" lvl="2" indent="-381000" eaLnBrk="1" hangingPunct="1"/>
            <a:endParaRPr lang="en-US" sz="2000" smtClean="0"/>
          </a:p>
          <a:p>
            <a:pPr marL="1295400" lvl="2" indent="-381000" eaLnBrk="1" hangingPunct="1"/>
            <a:r>
              <a:rPr lang="en-US" sz="2000" smtClean="0"/>
              <a:t>ANSWER TO Q1: “YES”</a:t>
            </a:r>
          </a:p>
          <a:p>
            <a:pPr marL="914400" lvl="1" indent="-457200" eaLnBrk="1" hangingPunct="1"/>
            <a:endParaRPr lang="en-US" sz="2400" smtClean="0"/>
          </a:p>
        </p:txBody>
      </p:sp>
      <p:pic>
        <p:nvPicPr>
          <p:cNvPr id="19460" name="Picture 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4600" y="750888"/>
            <a:ext cx="6629400" cy="3484562"/>
          </a:xfrm>
          <a:noFill/>
        </p:spPr>
      </p:pic>
      <p:pic>
        <p:nvPicPr>
          <p:cNvPr id="19461" name="Picture 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4071938"/>
            <a:ext cx="5219700" cy="27416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1600200"/>
          </a:xfrm>
          <a:solidFill>
            <a:srgbClr val="FF9933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3600" dirty="0" smtClean="0">
                <a:solidFill>
                  <a:srgbClr val="0066FF"/>
                </a:solidFill>
              </a:rPr>
              <a:t>1. Nominal Measures of Association</a:t>
            </a:r>
            <a:br>
              <a:rPr lang="en-US" sz="3600" dirty="0" smtClean="0">
                <a:solidFill>
                  <a:srgbClr val="0066FF"/>
                </a:solidFill>
              </a:rPr>
            </a:br>
            <a:r>
              <a:rPr lang="en-US" sz="3600" dirty="0" smtClean="0">
                <a:solidFill>
                  <a:srgbClr val="0066FF"/>
                </a:solidFill>
              </a:rPr>
              <a:t>2. Ordinal Measure s of </a:t>
            </a:r>
            <a:r>
              <a:rPr lang="en-US" sz="3600" dirty="0" err="1" smtClean="0">
                <a:solidFill>
                  <a:srgbClr val="0066FF"/>
                </a:solidFill>
              </a:rPr>
              <a:t>Associaiton</a:t>
            </a:r>
            <a:endParaRPr lang="en-US" sz="3600" dirty="0" smtClean="0">
              <a:solidFill>
                <a:srgbClr val="0066FF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pPr eaLnBrk="1" hangingPunct="1"/>
            <a:r>
              <a:rPr lang="en-US" sz="4000" smtClean="0"/>
              <a:t>SPSS EXAMPLE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304800" y="914400"/>
            <a:ext cx="4191000" cy="4525963"/>
          </a:xfrm>
        </p:spPr>
        <p:txBody>
          <a:bodyPr/>
          <a:lstStyle/>
          <a:p>
            <a:pPr lvl="2" eaLnBrk="1" hangingPunct="1"/>
            <a:r>
              <a:rPr lang="en-US" sz="2000" smtClean="0"/>
              <a:t>ANSWER TO QUESTION 2:</a:t>
            </a:r>
          </a:p>
          <a:p>
            <a:pPr lvl="3" eaLnBrk="1" hangingPunct="1"/>
            <a:r>
              <a:rPr lang="en-US" sz="1800" smtClean="0"/>
              <a:t>By either measure, the association between these variables appears to be weak</a:t>
            </a:r>
          </a:p>
        </p:txBody>
      </p:sp>
      <p:pic>
        <p:nvPicPr>
          <p:cNvPr id="20484" name="Picture 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3352800"/>
            <a:ext cx="8686800" cy="3965575"/>
          </a:xfrm>
          <a:noFill/>
        </p:spPr>
      </p:pic>
      <p:pic>
        <p:nvPicPr>
          <p:cNvPr id="20485" name="Picture 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27488" y="838200"/>
            <a:ext cx="5116512" cy="2439988"/>
          </a:xfrm>
          <a:noFill/>
        </p:spPr>
      </p:pic>
      <p:sp>
        <p:nvSpPr>
          <p:cNvPr id="20486" name="Oval 10"/>
          <p:cNvSpPr>
            <a:spLocks noChangeArrowheads="1"/>
          </p:cNvSpPr>
          <p:nvPr/>
        </p:nvSpPr>
        <p:spPr bwMode="auto">
          <a:xfrm>
            <a:off x="5334000" y="4343400"/>
            <a:ext cx="762000" cy="457200"/>
          </a:xfrm>
          <a:prstGeom prst="ellips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Oval 11"/>
          <p:cNvSpPr>
            <a:spLocks noChangeArrowheads="1"/>
          </p:cNvSpPr>
          <p:nvPr/>
        </p:nvSpPr>
        <p:spPr bwMode="auto">
          <a:xfrm>
            <a:off x="7086600" y="1676400"/>
            <a:ext cx="762000" cy="457200"/>
          </a:xfrm>
          <a:prstGeom prst="ellips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Rectangle 12"/>
          <p:cNvSpPr>
            <a:spLocks noChangeArrowheads="1"/>
          </p:cNvSpPr>
          <p:nvPr/>
        </p:nvSpPr>
        <p:spPr bwMode="auto">
          <a:xfrm>
            <a:off x="3276600" y="4343400"/>
            <a:ext cx="1676400" cy="609600"/>
          </a:xfrm>
          <a:prstGeom prst="rect">
            <a:avLst/>
          </a:prstGeom>
          <a:noFill/>
          <a:ln w="28575">
            <a:solidFill>
              <a:srgbClr val="FF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001000" cy="609600"/>
          </a:xfrm>
        </p:spPr>
        <p:txBody>
          <a:bodyPr/>
          <a:lstStyle/>
          <a:p>
            <a:pPr eaLnBrk="1" hangingPunct="1"/>
            <a:r>
              <a:rPr lang="en-US" sz="4000" smtClean="0"/>
              <a:t>2 LIMITATIONS OF LAMBDA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8001000" cy="46482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mtClean="0"/>
              <a:t>1. Asymmetric </a:t>
            </a:r>
          </a:p>
          <a:p>
            <a:pPr marL="1371600" lvl="2" indent="-457200" eaLnBrk="1" hangingPunct="1"/>
            <a:r>
              <a:rPr lang="en-US" smtClean="0"/>
              <a:t>Value of the statistic will vary depending on which variable is taken as independent</a:t>
            </a:r>
          </a:p>
          <a:p>
            <a:pPr marL="1371600" lvl="2" indent="-457200" eaLnBrk="1" hangingPunct="1">
              <a:buFontTx/>
              <a:buNone/>
            </a:pPr>
            <a:endParaRPr lang="en-US" smtClean="0"/>
          </a:p>
          <a:p>
            <a:pPr marL="609600" indent="-609600" eaLnBrk="1" hangingPunct="1">
              <a:buFontTx/>
              <a:buNone/>
            </a:pPr>
            <a:r>
              <a:rPr lang="en-US" smtClean="0"/>
              <a:t>2. Misleading when one of the row totals is much larger than the other(s)</a:t>
            </a:r>
          </a:p>
          <a:p>
            <a:pPr marL="1371600" lvl="2" indent="-457200" eaLnBrk="1" hangingPunct="1"/>
            <a:r>
              <a:rPr lang="en-US" smtClean="0"/>
              <a:t>For this reason, when row totals are extremely uneven, use a chi square-based measure instead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1143000"/>
          </a:xfrm>
          <a:noFill/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tx1"/>
                </a:solidFill>
              </a:rPr>
              <a:t>ORDINAL MEASURE OF ASSOCIATION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92150" lvl="1" indent="-347663" eaLnBrk="1" hangingPunct="1"/>
            <a:r>
              <a:rPr lang="en-US" smtClean="0"/>
              <a:t>GAMMA</a:t>
            </a:r>
          </a:p>
          <a:p>
            <a:pPr marL="987425" lvl="2" indent="-293688" eaLnBrk="1" hangingPunct="1"/>
            <a:r>
              <a:rPr lang="en-US" smtClean="0"/>
              <a:t>For examining STRENGTH &amp; </a:t>
            </a:r>
            <a:r>
              <a:rPr lang="en-US" b="1" smtClean="0"/>
              <a:t>DIRECTION</a:t>
            </a:r>
            <a:r>
              <a:rPr lang="en-US" smtClean="0"/>
              <a:t> of “collapsed” ordinal variables (&lt;6 categories)</a:t>
            </a:r>
          </a:p>
          <a:p>
            <a:pPr marL="987425" lvl="2" indent="-293688" eaLnBrk="1" hangingPunct="1"/>
            <a:endParaRPr lang="en-US" smtClean="0"/>
          </a:p>
          <a:p>
            <a:pPr marL="987425" lvl="2" indent="-293688" eaLnBrk="1" hangingPunct="1"/>
            <a:r>
              <a:rPr lang="en-US" smtClean="0"/>
              <a:t>Like Lambda, a PRE-based measure</a:t>
            </a:r>
          </a:p>
          <a:p>
            <a:pPr marL="987425" lvl="2" indent="-293688" eaLnBrk="1" hangingPunct="1">
              <a:buFontTx/>
              <a:buNone/>
            </a:pPr>
            <a:endParaRPr lang="en-US" smtClean="0"/>
          </a:p>
          <a:p>
            <a:pPr marL="1281113" lvl="3" indent="-292100" eaLnBrk="1" hangingPunct="1"/>
            <a:r>
              <a:rPr lang="en-US" smtClean="0"/>
              <a:t>Range is </a:t>
            </a:r>
            <a:r>
              <a:rPr lang="en-US" smtClean="0">
                <a:solidFill>
                  <a:srgbClr val="FF0000"/>
                </a:solidFill>
              </a:rPr>
              <a:t>-1.0</a:t>
            </a:r>
            <a:r>
              <a:rPr lang="en-US" smtClean="0"/>
              <a:t> to </a:t>
            </a:r>
            <a:r>
              <a:rPr lang="en-US" smtClean="0">
                <a:solidFill>
                  <a:srgbClr val="FF0000"/>
                </a:solidFill>
              </a:rPr>
              <a:t>+1.0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87363"/>
          </a:xfrm>
        </p:spPr>
        <p:txBody>
          <a:bodyPr/>
          <a:lstStyle/>
          <a:p>
            <a:pPr eaLnBrk="1" hangingPunct="1"/>
            <a:r>
              <a:rPr lang="en-US" sz="4000" smtClean="0"/>
              <a:t>GAMMA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990600"/>
            <a:ext cx="8229600" cy="3048000"/>
          </a:xfrm>
        </p:spPr>
        <p:txBody>
          <a:bodyPr/>
          <a:lstStyle/>
          <a:p>
            <a:pPr marL="533400" indent="-533400" eaLnBrk="1" hangingPunct="1"/>
            <a:r>
              <a:rPr lang="en-US" sz="2800" smtClean="0"/>
              <a:t>Logic:  Applying PRE to PAIRS of individuals</a:t>
            </a:r>
          </a:p>
        </p:txBody>
      </p:sp>
      <p:graphicFrame>
        <p:nvGraphicFramePr>
          <p:cNvPr id="373764" name="Group 4"/>
          <p:cNvGraphicFramePr>
            <a:graphicFrameLocks noGrp="1"/>
          </p:cNvGraphicFramePr>
          <p:nvPr>
            <p:ph sz="half" idx="2"/>
          </p:nvPr>
        </p:nvGraphicFramePr>
        <p:xfrm>
          <a:off x="533400" y="2590800"/>
          <a:ext cx="8229600" cy="2462401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1981200"/>
                <a:gridCol w="2133600"/>
              </a:tblGrid>
              <a:tr h="822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Prejudice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Lower Class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Middle Class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Upper Class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5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Low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Kenny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Tim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Kim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5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Middle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Joey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Deb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Ross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5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High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Randy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Eric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Barb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87363"/>
          </a:xfrm>
        </p:spPr>
        <p:txBody>
          <a:bodyPr/>
          <a:lstStyle/>
          <a:p>
            <a:pPr eaLnBrk="1" hangingPunct="1"/>
            <a:r>
              <a:rPr lang="en-US" sz="4000" smtClean="0"/>
              <a:t>GAMMA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85800"/>
            <a:ext cx="8229600" cy="3048000"/>
          </a:xfrm>
        </p:spPr>
        <p:txBody>
          <a:bodyPr/>
          <a:lstStyle/>
          <a:p>
            <a:pPr marL="533400" indent="-533400" eaLnBrk="1" hangingPunct="1"/>
            <a:r>
              <a:rPr lang="en-US" sz="2800" smtClean="0"/>
              <a:t>CONSIDER KENNY-DEB PAIR</a:t>
            </a:r>
          </a:p>
          <a:p>
            <a:pPr marL="914400" lvl="1" indent="-457200" eaLnBrk="1" hangingPunct="1"/>
            <a:r>
              <a:rPr lang="en-US" sz="2400" smtClean="0"/>
              <a:t>In the language of Gamma, this is a “same” pair</a:t>
            </a:r>
          </a:p>
          <a:p>
            <a:pPr marL="1295400" lvl="2" indent="-381000" eaLnBrk="1" hangingPunct="1"/>
            <a:r>
              <a:rPr lang="en-US" sz="2000" smtClean="0"/>
              <a:t>direction of difference on 1 variable is the same as direction on the other</a:t>
            </a:r>
          </a:p>
          <a:p>
            <a:pPr marL="914400" lvl="1" indent="-457200" eaLnBrk="1" hangingPunct="1"/>
            <a:endParaRPr lang="en-US" sz="2400" smtClean="0"/>
          </a:p>
          <a:p>
            <a:pPr marL="533400" indent="-533400" eaLnBrk="1" hangingPunct="1"/>
            <a:r>
              <a:rPr lang="en-US" sz="2800" smtClean="0"/>
              <a:t>If you focused on the Kenny-Eric pair, you would come to the same conclusion</a:t>
            </a:r>
          </a:p>
        </p:txBody>
      </p:sp>
      <p:graphicFrame>
        <p:nvGraphicFramePr>
          <p:cNvPr id="375812" name="Group 4"/>
          <p:cNvGraphicFramePr>
            <a:graphicFrameLocks noGrp="1"/>
          </p:cNvGraphicFramePr>
          <p:nvPr>
            <p:ph sz="half" idx="2"/>
          </p:nvPr>
        </p:nvGraphicFramePr>
        <p:xfrm>
          <a:off x="533400" y="3886200"/>
          <a:ext cx="8229600" cy="2568576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1981200"/>
                <a:gridCol w="2133600"/>
              </a:tblGrid>
              <a:tr h="928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Prejudice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Lower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Middle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Upper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itchFamily="34" charset="0"/>
                        </a:rPr>
                        <a:t>Kenny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Middle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Joey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itchFamily="34" charset="0"/>
                        </a:rPr>
                        <a:t>Deb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Ross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High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Randy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Eric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Barb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87363"/>
          </a:xfrm>
        </p:spPr>
        <p:txBody>
          <a:bodyPr/>
          <a:lstStyle/>
          <a:p>
            <a:pPr eaLnBrk="1" hangingPunct="1"/>
            <a:r>
              <a:rPr lang="en-US" sz="4000" smtClean="0"/>
              <a:t>GAMMA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990600"/>
            <a:ext cx="8229600" cy="3048000"/>
          </a:xfrm>
        </p:spPr>
        <p:txBody>
          <a:bodyPr/>
          <a:lstStyle/>
          <a:p>
            <a:pPr marL="533400" indent="-533400" eaLnBrk="1" hangingPunct="1"/>
            <a:r>
              <a:rPr lang="en-US" sz="2800" smtClean="0"/>
              <a:t>NOW LOOK AT THE TIM-JOEY PAIR</a:t>
            </a:r>
          </a:p>
          <a:p>
            <a:pPr marL="914400" lvl="1" indent="-457200" eaLnBrk="1" hangingPunct="1"/>
            <a:r>
              <a:rPr lang="en-US" sz="2400" smtClean="0"/>
              <a:t>In the language of Gamma, this is a “different” pair</a:t>
            </a:r>
          </a:p>
          <a:p>
            <a:pPr marL="1295400" lvl="2" indent="-381000" eaLnBrk="1" hangingPunct="1"/>
            <a:r>
              <a:rPr lang="en-US" sz="2000" smtClean="0"/>
              <a:t>direction of difference on one variable is opposite of the difference on the other	  </a:t>
            </a:r>
          </a:p>
        </p:txBody>
      </p:sp>
      <p:graphicFrame>
        <p:nvGraphicFramePr>
          <p:cNvPr id="377860" name="Group 4"/>
          <p:cNvGraphicFramePr>
            <a:graphicFrameLocks noGrp="1"/>
          </p:cNvGraphicFramePr>
          <p:nvPr>
            <p:ph sz="half" idx="2"/>
          </p:nvPr>
        </p:nvGraphicFramePr>
        <p:xfrm>
          <a:off x="533400" y="3886200"/>
          <a:ext cx="8229600" cy="2568576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1981200"/>
                <a:gridCol w="2133600"/>
              </a:tblGrid>
              <a:tr h="928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Prejudice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Lower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Middle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Upper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Kenny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Middle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Joey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Ross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High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Randy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Eric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Barb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87363"/>
          </a:xfrm>
        </p:spPr>
        <p:txBody>
          <a:bodyPr/>
          <a:lstStyle/>
          <a:p>
            <a:pPr eaLnBrk="1" hangingPunct="1"/>
            <a:r>
              <a:rPr lang="en-US" sz="4000" smtClean="0"/>
              <a:t>GAMMA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990600"/>
            <a:ext cx="8229600" cy="3048000"/>
          </a:xfrm>
        </p:spPr>
        <p:txBody>
          <a:bodyPr/>
          <a:lstStyle/>
          <a:p>
            <a:pPr marL="533400" indent="-533400" eaLnBrk="1" hangingPunct="1"/>
            <a:r>
              <a:rPr lang="en-US" sz="2800" smtClean="0"/>
              <a:t>Logic:  Applying PRE to PAIRS of individuals</a:t>
            </a:r>
          </a:p>
          <a:p>
            <a:pPr marL="914400" lvl="1" indent="-457200" eaLnBrk="1" hangingPunct="1"/>
            <a:r>
              <a:rPr lang="en-US" sz="2400" smtClean="0"/>
              <a:t>Formula:</a:t>
            </a:r>
          </a:p>
          <a:p>
            <a:pPr marL="1714500" lvl="3" indent="-342900" eaLnBrk="1" hangingPunct="1">
              <a:buFontTx/>
              <a:buNone/>
            </a:pPr>
            <a:r>
              <a:rPr lang="en-US" sz="1800" u="sng" smtClean="0"/>
              <a:t>same – different</a:t>
            </a:r>
          </a:p>
          <a:p>
            <a:pPr marL="1714500" lvl="3" indent="-342900" eaLnBrk="1" hangingPunct="1">
              <a:buFontTx/>
              <a:buNone/>
            </a:pPr>
            <a:r>
              <a:rPr lang="en-US" sz="1800" smtClean="0"/>
              <a:t>same + different</a:t>
            </a:r>
          </a:p>
        </p:txBody>
      </p:sp>
      <p:graphicFrame>
        <p:nvGraphicFramePr>
          <p:cNvPr id="379908" name="Group 4"/>
          <p:cNvGraphicFramePr>
            <a:graphicFrameLocks noGrp="1"/>
          </p:cNvGraphicFramePr>
          <p:nvPr>
            <p:ph sz="half" idx="2"/>
          </p:nvPr>
        </p:nvGraphicFramePr>
        <p:xfrm>
          <a:off x="533400" y="3810000"/>
          <a:ext cx="8229600" cy="2644776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1981200"/>
                <a:gridCol w="2133600"/>
              </a:tblGrid>
              <a:tr h="100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Prejudice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Lower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Middle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Upper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Kenny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Middle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Joey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Ross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High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Randy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Eric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Barb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87363"/>
          </a:xfrm>
        </p:spPr>
        <p:txBody>
          <a:bodyPr/>
          <a:lstStyle/>
          <a:p>
            <a:pPr eaLnBrk="1" hangingPunct="1"/>
            <a:r>
              <a:rPr lang="en-US" sz="4000" smtClean="0"/>
              <a:t>GAMMA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8229600" cy="3048000"/>
          </a:xfrm>
        </p:spPr>
        <p:txBody>
          <a:bodyPr/>
          <a:lstStyle/>
          <a:p>
            <a:pPr marL="1295400" lvl="2" indent="-381000" eaLnBrk="1" hangingPunct="1"/>
            <a:r>
              <a:rPr lang="en-US" sz="2000" smtClean="0"/>
              <a:t>If you were to account for all the pairs in this table, you would find that there were 9 “same” &amp; 9 “different” pairs</a:t>
            </a:r>
          </a:p>
          <a:p>
            <a:pPr marL="1714500" lvl="3" indent="-342900" eaLnBrk="1" hangingPunct="1"/>
            <a:r>
              <a:rPr lang="en-US" sz="1800" smtClean="0"/>
              <a:t>Applying the Gamma formula, we would get:</a:t>
            </a:r>
          </a:p>
          <a:p>
            <a:pPr marL="1714500" lvl="3" indent="-342900" eaLnBrk="1" hangingPunct="1">
              <a:buFontTx/>
              <a:buNone/>
            </a:pPr>
            <a:r>
              <a:rPr lang="en-US" sz="1800" smtClean="0"/>
              <a:t>	</a:t>
            </a:r>
            <a:r>
              <a:rPr lang="en-US" sz="1800" u="sng" smtClean="0"/>
              <a:t>9 – 9</a:t>
            </a:r>
            <a:r>
              <a:rPr lang="en-US" sz="1800" smtClean="0"/>
              <a:t> =</a:t>
            </a:r>
            <a:r>
              <a:rPr lang="en-US" sz="1800" u="sng" smtClean="0"/>
              <a:t>  0   </a:t>
            </a:r>
            <a:r>
              <a:rPr lang="en-US" sz="1800" smtClean="0"/>
              <a:t>   = 0.0</a:t>
            </a:r>
          </a:p>
          <a:p>
            <a:pPr marL="1714500" lvl="3" indent="-342900" eaLnBrk="1" hangingPunct="1">
              <a:buFontTx/>
              <a:buNone/>
            </a:pPr>
            <a:r>
              <a:rPr lang="en-US" sz="1800" smtClean="0"/>
              <a:t>		 18     18</a:t>
            </a:r>
          </a:p>
          <a:p>
            <a:pPr marL="1714500" lvl="3" indent="-342900" eaLnBrk="1" hangingPunct="1">
              <a:buFontTx/>
              <a:buNone/>
            </a:pPr>
            <a:endParaRPr lang="en-US" sz="1800" smtClean="0"/>
          </a:p>
        </p:txBody>
      </p:sp>
      <p:graphicFrame>
        <p:nvGraphicFramePr>
          <p:cNvPr id="381956" name="Group 4"/>
          <p:cNvGraphicFramePr>
            <a:graphicFrameLocks noGrp="1"/>
          </p:cNvGraphicFramePr>
          <p:nvPr>
            <p:ph sz="half" idx="2"/>
          </p:nvPr>
        </p:nvGraphicFramePr>
        <p:xfrm>
          <a:off x="533400" y="4267200"/>
          <a:ext cx="8229600" cy="2462401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1981200"/>
                <a:gridCol w="2133600"/>
              </a:tblGrid>
              <a:tr h="822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Prejudice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Lower Class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Middle Class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Upper Class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5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Low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Kenny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Tim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Kim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5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Middle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Joey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Deb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Ross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5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High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Randy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Eric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Barb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87363"/>
          </a:xfrm>
        </p:spPr>
        <p:txBody>
          <a:bodyPr/>
          <a:lstStyle/>
          <a:p>
            <a:pPr eaLnBrk="1" hangingPunct="1"/>
            <a:r>
              <a:rPr lang="en-US" sz="4000" smtClean="0"/>
              <a:t>GAMMA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990600"/>
            <a:ext cx="8229600" cy="3048000"/>
          </a:xfrm>
        </p:spPr>
        <p:txBody>
          <a:bodyPr/>
          <a:lstStyle/>
          <a:p>
            <a:pPr marL="533400" indent="-533400" eaLnBrk="1" hangingPunct="1"/>
            <a:r>
              <a:rPr lang="en-US" sz="2800" smtClean="0"/>
              <a:t>3-case example</a:t>
            </a:r>
          </a:p>
          <a:p>
            <a:pPr marL="914400" lvl="1" indent="-457200" eaLnBrk="1" hangingPunct="1"/>
            <a:r>
              <a:rPr lang="en-US" sz="2400" smtClean="0"/>
              <a:t>Applying the Gamma formula, we would get:</a:t>
            </a:r>
          </a:p>
          <a:p>
            <a:pPr marL="1714500" lvl="3" indent="-342900" eaLnBrk="1" hangingPunct="1">
              <a:buFontTx/>
              <a:buNone/>
            </a:pPr>
            <a:r>
              <a:rPr lang="en-US" sz="1800" smtClean="0"/>
              <a:t>	3</a:t>
            </a:r>
            <a:r>
              <a:rPr lang="en-US" sz="1800" u="sng" smtClean="0"/>
              <a:t> – 0</a:t>
            </a:r>
            <a:r>
              <a:rPr lang="en-US" sz="1800" smtClean="0"/>
              <a:t> =</a:t>
            </a:r>
            <a:r>
              <a:rPr lang="en-US" sz="1800" u="sng" smtClean="0"/>
              <a:t>  3   </a:t>
            </a:r>
            <a:r>
              <a:rPr lang="en-US" sz="1800" smtClean="0"/>
              <a:t>   = 1.00</a:t>
            </a:r>
          </a:p>
          <a:p>
            <a:pPr marL="1714500" lvl="3" indent="-342900" eaLnBrk="1" hangingPunct="1">
              <a:buFontTx/>
              <a:buNone/>
            </a:pPr>
            <a:r>
              <a:rPr lang="en-US" sz="1800" smtClean="0"/>
              <a:t>		 3        3</a:t>
            </a:r>
          </a:p>
          <a:p>
            <a:pPr marL="1714500" lvl="3" indent="-342900" eaLnBrk="1" hangingPunct="1">
              <a:buFontTx/>
              <a:buNone/>
            </a:pPr>
            <a:endParaRPr lang="en-US" sz="1800" smtClean="0"/>
          </a:p>
        </p:txBody>
      </p:sp>
      <p:graphicFrame>
        <p:nvGraphicFramePr>
          <p:cNvPr id="384004" name="Group 4"/>
          <p:cNvGraphicFramePr>
            <a:graphicFrameLocks noGrp="1"/>
          </p:cNvGraphicFramePr>
          <p:nvPr>
            <p:ph sz="half" idx="2"/>
          </p:nvPr>
        </p:nvGraphicFramePr>
        <p:xfrm>
          <a:off x="533400" y="3657600"/>
          <a:ext cx="8229600" cy="2797176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1981200"/>
                <a:gridCol w="2133600"/>
              </a:tblGrid>
              <a:tr h="1157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Prejudice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Lower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Middle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Upper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Kenny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Middle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High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Barb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39763"/>
          </a:xfrm>
        </p:spPr>
        <p:txBody>
          <a:bodyPr/>
          <a:lstStyle/>
          <a:p>
            <a:pPr eaLnBrk="1" hangingPunct="1"/>
            <a:r>
              <a:rPr lang="en-US" sz="4000" smtClean="0"/>
              <a:t>Gamma: Example 1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09600"/>
            <a:ext cx="8001000" cy="1905000"/>
          </a:xfrm>
        </p:spPr>
        <p:txBody>
          <a:bodyPr/>
          <a:lstStyle/>
          <a:p>
            <a:pPr eaLnBrk="1" hangingPunct="1"/>
            <a:r>
              <a:rPr lang="en-US" sz="2400" smtClean="0"/>
              <a:t>Examining the relationship between:</a:t>
            </a:r>
          </a:p>
          <a:p>
            <a:pPr lvl="1" eaLnBrk="1" hangingPunct="1"/>
            <a:r>
              <a:rPr lang="en-US" sz="2000" smtClean="0"/>
              <a:t>FEHELP (“Wife should help husband’s career first”) &amp;</a:t>
            </a:r>
          </a:p>
          <a:p>
            <a:pPr lvl="1" eaLnBrk="1" hangingPunct="1"/>
            <a:r>
              <a:rPr lang="en-US" sz="2000" smtClean="0"/>
              <a:t>FEFAM (“Better for man to work, women to tend home”)</a:t>
            </a:r>
          </a:p>
          <a:p>
            <a:pPr lvl="2" eaLnBrk="1" hangingPunct="1"/>
            <a:r>
              <a:rPr lang="en-US" sz="1800" smtClean="0"/>
              <a:t>Both variables are ordinal, coded 1 (strongly agree) to 4 (strongly disagree)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</p:txBody>
      </p:sp>
      <p:pic>
        <p:nvPicPr>
          <p:cNvPr id="29701" name="Picture 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590800"/>
            <a:ext cx="8915400" cy="4267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eaLnBrk="1" hangingPunct="1"/>
            <a:r>
              <a:rPr lang="en-US" sz="3600" smtClean="0"/>
              <a:t>ASSOCIATION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Association</a:t>
            </a:r>
          </a:p>
          <a:p>
            <a:pPr marL="692150" lvl="1" indent="-347663" eaLnBrk="1" hangingPunct="1">
              <a:defRPr/>
            </a:pPr>
            <a:r>
              <a:rPr lang="en-US" sz="2400" dirty="0" smtClean="0"/>
              <a:t>The strength of relationship between 2 variables</a:t>
            </a:r>
          </a:p>
          <a:p>
            <a:pPr marL="692150" lvl="1" indent="-347663" eaLnBrk="1" hangingPunct="1">
              <a:defRPr/>
            </a:pPr>
            <a:r>
              <a:rPr lang="en-US" sz="2400" dirty="0" smtClean="0"/>
              <a:t>Knowing how much variables are related may enable you to predict the value of 1 variable when you know the value of another</a:t>
            </a:r>
          </a:p>
          <a:p>
            <a:pPr marL="692150" lvl="1" indent="-347663" eaLnBrk="1" hangingPunct="1">
              <a:defRPr/>
            </a:pPr>
            <a:endParaRPr lang="en-US" sz="2400" dirty="0" smtClean="0"/>
          </a:p>
          <a:p>
            <a:pPr marL="292100" indent="-347663" eaLnBrk="1" hangingPunct="1">
              <a:defRPr/>
            </a:pPr>
            <a:r>
              <a:rPr lang="en-US" sz="2800" dirty="0" smtClean="0"/>
              <a:t>As with test statistics, the proper measure of association depends on how variables are measured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39763"/>
          </a:xfrm>
        </p:spPr>
        <p:txBody>
          <a:bodyPr/>
          <a:lstStyle/>
          <a:p>
            <a:pPr eaLnBrk="1" hangingPunct="1"/>
            <a:r>
              <a:rPr lang="en-US" sz="4000" smtClean="0"/>
              <a:t>Gamma: Example 1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09600"/>
            <a:ext cx="8001000" cy="1905000"/>
          </a:xfrm>
        </p:spPr>
        <p:txBody>
          <a:bodyPr/>
          <a:lstStyle/>
          <a:p>
            <a:pPr eaLnBrk="1" hangingPunct="1"/>
            <a:r>
              <a:rPr lang="en-US" sz="2400" smtClean="0"/>
              <a:t>Based on the info in this table, does there seem to be a relationship between these factors?</a:t>
            </a:r>
          </a:p>
          <a:p>
            <a:pPr lvl="1" eaLnBrk="1" hangingPunct="1"/>
            <a:r>
              <a:rPr lang="en-US" sz="2000" smtClean="0"/>
              <a:t>Does there seem to be a positive or negative relationship between them?</a:t>
            </a:r>
          </a:p>
          <a:p>
            <a:pPr lvl="1" eaLnBrk="1" hangingPunct="1"/>
            <a:r>
              <a:rPr lang="en-US" sz="2000" smtClean="0"/>
              <a:t>Does this appear to be a strong or weak relationship?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</p:txBody>
      </p:sp>
      <p:pic>
        <p:nvPicPr>
          <p:cNvPr id="30725" name="Picture 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590800"/>
            <a:ext cx="8915400" cy="4267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mtClean="0"/>
              <a:t>GAMMA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066800"/>
            <a:ext cx="4419600" cy="57912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Do we reject the null hypothesis of independence between these 2 variables?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Yes, the Pearson chi square p value (.000) is     &lt; alpha (.05)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It’s worthwhile to look at gamma.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Interpretation: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There is a strong positive relationship between these factors.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Knowing someone’s view on a wife’s “first priority” improves our ability to predict whether they agree that  women should  tend home by 75.5%.</a:t>
            </a:r>
          </a:p>
        </p:txBody>
      </p:sp>
      <p:pic>
        <p:nvPicPr>
          <p:cNvPr id="31748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1731963"/>
            <a:ext cx="4419600" cy="2687637"/>
          </a:xfrm>
          <a:noFill/>
        </p:spPr>
      </p:pic>
      <p:pic>
        <p:nvPicPr>
          <p:cNvPr id="31749" name="Picture 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38600" y="4495800"/>
            <a:ext cx="5334000" cy="2025650"/>
          </a:xfrm>
          <a:noFill/>
        </p:spPr>
      </p:pic>
      <p:sp>
        <p:nvSpPr>
          <p:cNvPr id="31750" name="Line 6"/>
          <p:cNvSpPr>
            <a:spLocks noChangeShapeType="1"/>
          </p:cNvSpPr>
          <p:nvPr/>
        </p:nvSpPr>
        <p:spPr bwMode="auto">
          <a:xfrm flipV="1">
            <a:off x="2286000" y="2743200"/>
            <a:ext cx="5943600" cy="457200"/>
          </a:xfrm>
          <a:prstGeom prst="line">
            <a:avLst/>
          </a:prstGeom>
          <a:noFill/>
          <a:ln w="57150">
            <a:solidFill>
              <a:srgbClr val="66FF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V="1">
            <a:off x="3276600" y="5486400"/>
            <a:ext cx="3276600" cy="1066800"/>
          </a:xfrm>
          <a:prstGeom prst="line">
            <a:avLst/>
          </a:prstGeom>
          <a:noFill/>
          <a:ln w="57150">
            <a:solidFill>
              <a:srgbClr val="66FF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GSS DATA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 a contingency table using two ordinal level variables</a:t>
            </a:r>
          </a:p>
          <a:p>
            <a:pPr lvl="1"/>
            <a:r>
              <a:rPr lang="en-US" dirty="0" smtClean="0"/>
              <a:t>Are the two variables significantly related?</a:t>
            </a:r>
          </a:p>
          <a:p>
            <a:pPr lvl="1"/>
            <a:r>
              <a:rPr lang="en-US" dirty="0" smtClean="0"/>
              <a:t>How strong is the relationship?</a:t>
            </a:r>
          </a:p>
          <a:p>
            <a:pPr lvl="1"/>
            <a:r>
              <a:rPr lang="en-US" dirty="0" smtClean="0"/>
              <a:t>What direction is the relationship?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820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Significance vs. Association </a:t>
            </a:r>
          </a:p>
        </p:txBody>
      </p:sp>
      <p:sp>
        <p:nvSpPr>
          <p:cNvPr id="4099" name="Content Placeholder 5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876800"/>
          </a:xfrm>
        </p:spPr>
        <p:txBody>
          <a:bodyPr/>
          <a:lstStyle/>
          <a:p>
            <a:pPr eaLnBrk="1" hangingPunct="1"/>
            <a:r>
              <a:rPr lang="en-US" smtClean="0"/>
              <a:t>Association = strength of relationship </a:t>
            </a:r>
          </a:p>
          <a:p>
            <a:pPr eaLnBrk="1" hangingPunct="1"/>
            <a:r>
              <a:rPr lang="en-US" smtClean="0"/>
              <a:t>Test statistics = how different findings are from null</a:t>
            </a:r>
          </a:p>
          <a:p>
            <a:pPr lvl="1" eaLnBrk="1" hangingPunct="1"/>
            <a:r>
              <a:rPr lang="en-US" smtClean="0"/>
              <a:t>They do capture the strength of a relationship</a:t>
            </a:r>
          </a:p>
          <a:p>
            <a:pPr lvl="2" eaLnBrk="1" hangingPunct="1"/>
            <a:r>
              <a:rPr lang="en-US" smtClean="0"/>
              <a:t>t = number of standard errors that separate means</a:t>
            </a:r>
          </a:p>
          <a:p>
            <a:pPr lvl="2" eaLnBrk="1" hangingPunct="1"/>
            <a:r>
              <a:rPr lang="en-US" smtClean="0"/>
              <a:t>Chi-Square = how different our findings are from what is expected under null</a:t>
            </a:r>
          </a:p>
          <a:p>
            <a:pPr lvl="3" eaLnBrk="1" hangingPunct="1"/>
            <a:r>
              <a:rPr lang="en-US" smtClean="0"/>
              <a:t>If null is no relationship, then higher Chi-square values indicate stronger relationships.</a:t>
            </a:r>
          </a:p>
          <a:p>
            <a:pPr eaLnBrk="1" hangingPunct="1"/>
            <a:r>
              <a:rPr lang="en-US" sz="2800" b="1" smtClean="0"/>
              <a:t>HOWEVER</a:t>
            </a:r>
            <a:r>
              <a:rPr lang="en-US" sz="2800" smtClean="0"/>
              <a:t> --- </a:t>
            </a:r>
            <a:r>
              <a:rPr lang="en-US" sz="2400" smtClean="0"/>
              <a:t>test statistics are also influenced by other stuff (e.g., sample size)</a:t>
            </a:r>
            <a:endParaRPr lang="en-US" sz="2800" b="1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990600"/>
          </a:xfrm>
        </p:spPr>
        <p:txBody>
          <a:bodyPr/>
          <a:lstStyle/>
          <a:p>
            <a:pPr eaLnBrk="1" hangingPunct="1"/>
            <a:r>
              <a:rPr lang="en-US" sz="2800" smtClean="0"/>
              <a:t>MEASURES OF ASSOCIATION FOR NOMINAL-LEVEL VARIABLES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8001000" cy="4648200"/>
          </a:xfrm>
        </p:spPr>
        <p:txBody>
          <a:bodyPr/>
          <a:lstStyle/>
          <a:p>
            <a:pPr marL="587375" lvl="1" indent="-293688" eaLnBrk="1" hangingPunct="1">
              <a:buFontTx/>
              <a:buNone/>
              <a:defRPr/>
            </a:pPr>
            <a:r>
              <a:rPr lang="en-US" sz="3200" b="1" dirty="0" smtClean="0"/>
              <a:t>“Chi-Square Based” Measures</a:t>
            </a:r>
          </a:p>
          <a:p>
            <a:pPr marL="987425" lvl="2" indent="-293688" eaLnBrk="1" hangingPunct="1">
              <a:defRPr/>
            </a:pPr>
            <a:r>
              <a:rPr lang="en-US" sz="2800" b="1" i="1" dirty="0" smtClean="0">
                <a:cs typeface="Arial" pitchFamily="34" charset="0"/>
                <a:sym typeface="Symbol" pitchFamily="18" charset="2"/>
              </a:rPr>
              <a:t></a:t>
            </a:r>
            <a:r>
              <a:rPr lang="en-US" sz="2800" b="1" i="1" baseline="30000" dirty="0" smtClean="0">
                <a:cs typeface="Arial" pitchFamily="34" charset="0"/>
              </a:rPr>
              <a:t>2  </a:t>
            </a:r>
            <a:r>
              <a:rPr lang="en-US" sz="2800" b="1" dirty="0" smtClean="0">
                <a:cs typeface="Arial" pitchFamily="34" charset="0"/>
              </a:rPr>
              <a:t>indicates how different our findings are from what is expected under null</a:t>
            </a:r>
          </a:p>
          <a:p>
            <a:pPr marL="1444625" lvl="3" indent="-293688" eaLnBrk="1" hangingPunct="1">
              <a:defRPr/>
            </a:pPr>
            <a:r>
              <a:rPr lang="en-US" b="1" i="1" dirty="0" smtClean="0">
                <a:cs typeface="Arial" pitchFamily="34" charset="0"/>
                <a:sym typeface="Symbol" pitchFamily="18" charset="2"/>
              </a:rPr>
              <a:t></a:t>
            </a:r>
            <a:r>
              <a:rPr lang="en-US" b="1" i="1" baseline="30000" dirty="0" smtClean="0">
                <a:cs typeface="Arial" pitchFamily="34" charset="0"/>
              </a:rPr>
              <a:t>2</a:t>
            </a:r>
            <a:r>
              <a:rPr lang="en-US" b="1" dirty="0" smtClean="0"/>
              <a:t> also gets larger with higher sample size (more confidence in larger samples)</a:t>
            </a:r>
          </a:p>
          <a:p>
            <a:pPr marL="1444625" lvl="3" indent="-293688" eaLnBrk="1" hangingPunct="1">
              <a:defRPr/>
            </a:pPr>
            <a:r>
              <a:rPr lang="en-US" b="1" dirty="0" smtClean="0"/>
              <a:t>To get a “pure” measure of strength, you have to remove influence of N</a:t>
            </a:r>
          </a:p>
          <a:p>
            <a:pPr marL="823913" lvl="2" indent="-292100" eaLnBrk="1" hangingPunct="1">
              <a:defRPr/>
            </a:pPr>
            <a:r>
              <a:rPr lang="en-US" sz="3200" dirty="0" smtClean="0"/>
              <a:t>Phi</a:t>
            </a:r>
          </a:p>
          <a:p>
            <a:pPr marL="823913" lvl="2" indent="-292100" eaLnBrk="1" hangingPunct="1">
              <a:defRPr/>
            </a:pPr>
            <a:r>
              <a:rPr lang="en-US" sz="3200" dirty="0" smtClean="0"/>
              <a:t>Cramer's V</a:t>
            </a:r>
          </a:p>
          <a:p>
            <a:pPr eaLnBrk="1" hangingPunct="1">
              <a:buFontTx/>
              <a:buNone/>
              <a:defRPr/>
            </a:pPr>
            <a:endParaRPr lang="en-US" sz="2800" dirty="0" smtClean="0"/>
          </a:p>
          <a:p>
            <a:pPr marL="987425" lvl="2" indent="-293688" eaLnBrk="1" hangingPunct="1">
              <a:buFontTx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001000" cy="609600"/>
          </a:xfrm>
        </p:spPr>
        <p:txBody>
          <a:bodyPr/>
          <a:lstStyle/>
          <a:p>
            <a:pPr eaLnBrk="1" hangingPunct="1"/>
            <a:r>
              <a:rPr lang="en-US" sz="4000" smtClean="0"/>
              <a:t>PHI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8001000" cy="4572000"/>
          </a:xfrm>
        </p:spPr>
        <p:txBody>
          <a:bodyPr/>
          <a:lstStyle/>
          <a:p>
            <a:pPr lvl="2" eaLnBrk="1" hangingPunct="1"/>
            <a:r>
              <a:rPr lang="en-US" smtClean="0"/>
              <a:t>Phi (</a:t>
            </a:r>
            <a:r>
              <a:rPr lang="el-GR" i="1" smtClean="0">
                <a:cs typeface="Arial" pitchFamily="34" charset="0"/>
              </a:rPr>
              <a:t>Φ</a:t>
            </a:r>
            <a:r>
              <a:rPr lang="en-US" i="1" smtClean="0">
                <a:cs typeface="Arial" pitchFamily="34" charset="0"/>
              </a:rPr>
              <a:t>) =  </a:t>
            </a:r>
            <a:r>
              <a:rPr lang="en-US" b="1" i="1" u="sng" smtClean="0">
                <a:cs typeface="Arial" pitchFamily="34" charset="0"/>
                <a:sym typeface="Symbol" pitchFamily="18" charset="2"/>
              </a:rPr>
              <a:t></a:t>
            </a:r>
            <a:r>
              <a:rPr lang="en-US" b="1" i="1" u="sng" baseline="30000" smtClean="0">
                <a:cs typeface="Arial" pitchFamily="34" charset="0"/>
              </a:rPr>
              <a:t>2</a:t>
            </a:r>
          </a:p>
          <a:p>
            <a:pPr lvl="2" eaLnBrk="1" hangingPunct="1">
              <a:buFontTx/>
              <a:buNone/>
            </a:pPr>
            <a:r>
              <a:rPr lang="en-US" i="1" smtClean="0">
                <a:cs typeface="Arial" pitchFamily="34" charset="0"/>
              </a:rPr>
              <a:t>                √ N</a:t>
            </a:r>
          </a:p>
          <a:p>
            <a:pPr lvl="2" eaLnBrk="1" hangingPunct="1"/>
            <a:r>
              <a:rPr lang="en-US" smtClean="0">
                <a:cs typeface="Arial" pitchFamily="34" charset="0"/>
              </a:rPr>
              <a:t>Formula standardizes </a:t>
            </a:r>
            <a:r>
              <a:rPr lang="en-US" b="1" i="1" smtClean="0">
                <a:cs typeface="Arial" pitchFamily="34" charset="0"/>
                <a:sym typeface="Symbol" pitchFamily="18" charset="2"/>
              </a:rPr>
              <a:t></a:t>
            </a:r>
            <a:r>
              <a:rPr lang="en-US" b="1" i="1" baseline="30000" smtClean="0">
                <a:cs typeface="Arial" pitchFamily="34" charset="0"/>
              </a:rPr>
              <a:t>2</a:t>
            </a:r>
            <a:r>
              <a:rPr lang="en-US" smtClean="0">
                <a:cs typeface="Arial" pitchFamily="34" charset="0"/>
              </a:rPr>
              <a:t> value by sample size</a:t>
            </a:r>
          </a:p>
          <a:p>
            <a:pPr lvl="2" eaLnBrk="1" hangingPunct="1">
              <a:buFontTx/>
              <a:buNone/>
            </a:pPr>
            <a:endParaRPr lang="en-US" smtClean="0">
              <a:cs typeface="Arial" pitchFamily="34" charset="0"/>
            </a:endParaRPr>
          </a:p>
          <a:p>
            <a:pPr lvl="2" eaLnBrk="1" hangingPunct="1"/>
            <a:r>
              <a:rPr lang="en-US" smtClean="0">
                <a:cs typeface="Arial" pitchFamily="34" charset="0"/>
              </a:rPr>
              <a:t>Measure ranges from 0 (no relationship) to values considerably &gt;1 </a:t>
            </a:r>
          </a:p>
          <a:p>
            <a:pPr lvl="3" eaLnBrk="1" hangingPunct="1"/>
            <a:r>
              <a:rPr lang="en-US" smtClean="0">
                <a:cs typeface="Arial" pitchFamily="34" charset="0"/>
              </a:rPr>
              <a:t>(Exception: for a 2x2 bivariate table, upper limit of     </a:t>
            </a:r>
            <a:r>
              <a:rPr lang="el-GR" i="1" smtClean="0">
                <a:cs typeface="Arial" pitchFamily="34" charset="0"/>
              </a:rPr>
              <a:t>Φ</a:t>
            </a:r>
            <a:r>
              <a:rPr lang="en-US" i="1" smtClean="0">
                <a:cs typeface="Arial" pitchFamily="34" charset="0"/>
              </a:rPr>
              <a:t>= </a:t>
            </a:r>
            <a:r>
              <a:rPr lang="en-US" smtClean="0">
                <a:cs typeface="Arial" pitchFamily="34" charset="0"/>
              </a:rPr>
              <a:t>1)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V="1">
            <a:off x="3429000" y="1524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3581400" y="1524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PHI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4267200" cy="4830763"/>
          </a:xfrm>
        </p:spPr>
        <p:txBody>
          <a:bodyPr/>
          <a:lstStyle/>
          <a:p>
            <a:pPr lvl="1" eaLnBrk="1" hangingPunct="1"/>
            <a:r>
              <a:rPr lang="en-US" sz="2400" smtClean="0">
                <a:cs typeface="Arial" pitchFamily="34" charset="0"/>
              </a:rPr>
              <a:t>Example:</a:t>
            </a:r>
          </a:p>
          <a:p>
            <a:pPr lvl="2" eaLnBrk="1" hangingPunct="1"/>
            <a:r>
              <a:rPr lang="en-US" sz="2000" smtClean="0">
                <a:cs typeface="Arial" pitchFamily="34" charset="0"/>
              </a:rPr>
              <a:t>2 x 2 table</a:t>
            </a:r>
          </a:p>
          <a:p>
            <a:pPr lvl="3" eaLnBrk="1" hangingPunct="1"/>
            <a:r>
              <a:rPr lang="en-US" sz="1800" smtClean="0">
                <a:cs typeface="Arial" pitchFamily="34" charset="0"/>
                <a:sym typeface="Symbol" pitchFamily="18" charset="2"/>
              </a:rPr>
              <a:t></a:t>
            </a:r>
            <a:r>
              <a:rPr lang="en-US" sz="1800" baseline="30000" smtClean="0">
                <a:cs typeface="Arial" pitchFamily="34" charset="0"/>
                <a:sym typeface="Symbol" pitchFamily="18" charset="2"/>
              </a:rPr>
              <a:t>2</a:t>
            </a:r>
            <a:r>
              <a:rPr lang="en-US" sz="1800" smtClean="0">
                <a:cs typeface="Arial" pitchFamily="34" charset="0"/>
                <a:sym typeface="Symbol" pitchFamily="18" charset="2"/>
              </a:rPr>
              <a:t>=5.28</a:t>
            </a:r>
          </a:p>
          <a:p>
            <a:pPr lvl="1" eaLnBrk="1" hangingPunct="1"/>
            <a:endParaRPr lang="en-US" sz="2400" smtClean="0">
              <a:cs typeface="Arial" pitchFamily="34" charset="0"/>
            </a:endParaRPr>
          </a:p>
          <a:p>
            <a:pPr lvl="2" eaLnBrk="1" hangingPunct="1"/>
            <a:endParaRPr lang="en-US" sz="2000" smtClean="0">
              <a:cs typeface="Arial" pitchFamily="34" charset="0"/>
            </a:endParaRPr>
          </a:p>
          <a:p>
            <a:pPr lvl="1" eaLnBrk="1" hangingPunct="1"/>
            <a:endParaRPr lang="en-US" sz="2400" smtClean="0">
              <a:cs typeface="Arial" pitchFamily="34" charset="0"/>
            </a:endParaRPr>
          </a:p>
          <a:p>
            <a:pPr lvl="2" eaLnBrk="1" hangingPunct="1"/>
            <a:r>
              <a:rPr lang="en-US" sz="2000" smtClean="0">
                <a:cs typeface="Arial" pitchFamily="34" charset="0"/>
              </a:rPr>
              <a:t>LIMITATION OF </a:t>
            </a:r>
            <a:r>
              <a:rPr lang="el-GR" sz="2000" i="1" smtClean="0">
                <a:cs typeface="Arial" pitchFamily="34" charset="0"/>
              </a:rPr>
              <a:t>Φ</a:t>
            </a:r>
            <a:r>
              <a:rPr lang="en-US" sz="2000" smtClean="0">
                <a:cs typeface="Arial" pitchFamily="34" charset="0"/>
              </a:rPr>
              <a:t>:</a:t>
            </a:r>
          </a:p>
          <a:p>
            <a:pPr lvl="3" eaLnBrk="1" hangingPunct="1"/>
            <a:r>
              <a:rPr lang="en-US" sz="1800" smtClean="0">
                <a:cs typeface="Arial" pitchFamily="34" charset="0"/>
              </a:rPr>
              <a:t>Lack of clear upper limit makes </a:t>
            </a:r>
            <a:r>
              <a:rPr lang="el-GR" sz="1800" i="1" smtClean="0">
                <a:cs typeface="Arial" pitchFamily="34" charset="0"/>
              </a:rPr>
              <a:t>Φ</a:t>
            </a:r>
            <a:r>
              <a:rPr lang="en-US" sz="1800" i="1" smtClean="0">
                <a:cs typeface="Arial" pitchFamily="34" charset="0"/>
              </a:rPr>
              <a:t> </a:t>
            </a:r>
            <a:r>
              <a:rPr lang="en-US" sz="1800" smtClean="0">
                <a:cs typeface="Arial" pitchFamily="34" charset="0"/>
              </a:rPr>
              <a:t>an undesirable measure of association</a:t>
            </a:r>
            <a:endParaRPr lang="el-GR" sz="1800" smtClean="0">
              <a:cs typeface="Arial" pitchFamily="34" charset="0"/>
            </a:endParaRPr>
          </a:p>
          <a:p>
            <a:pPr eaLnBrk="1" hangingPunct="1"/>
            <a:endParaRPr lang="en-US" sz="2800" smtClean="0"/>
          </a:p>
        </p:txBody>
      </p:sp>
      <p:pic>
        <p:nvPicPr>
          <p:cNvPr id="7172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86200" y="1447800"/>
            <a:ext cx="5105400" cy="2063750"/>
          </a:xfrm>
        </p:spPr>
      </p:pic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2133600" y="2286000"/>
            <a:ext cx="1828800" cy="381000"/>
          </a:xfrm>
          <a:prstGeom prst="line">
            <a:avLst/>
          </a:prstGeom>
          <a:noFill/>
          <a:ln w="57150">
            <a:solidFill>
              <a:srgbClr val="6B56E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80010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CRAMER’S V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8001000" cy="4343400"/>
          </a:xfrm>
        </p:spPr>
        <p:txBody>
          <a:bodyPr/>
          <a:lstStyle/>
          <a:p>
            <a:pPr lvl="2" eaLnBrk="1" hangingPunct="1"/>
            <a:r>
              <a:rPr lang="en-US" sz="2000" smtClean="0"/>
              <a:t>Cramer’s V =   </a:t>
            </a:r>
            <a:r>
              <a:rPr lang="en-US" sz="2000" b="1" i="1" u="sng" smtClean="0">
                <a:cs typeface="Arial" pitchFamily="34" charset="0"/>
                <a:sym typeface="Symbol" pitchFamily="18" charset="2"/>
              </a:rPr>
              <a:t></a:t>
            </a:r>
            <a:r>
              <a:rPr lang="en-US" sz="2000" b="1" i="1" u="sng" baseline="30000" smtClean="0">
                <a:cs typeface="Arial" pitchFamily="34" charset="0"/>
              </a:rPr>
              <a:t>2  </a:t>
            </a:r>
          </a:p>
          <a:p>
            <a:pPr lvl="2" eaLnBrk="1" hangingPunct="1">
              <a:buFontTx/>
              <a:buNone/>
            </a:pPr>
            <a:r>
              <a:rPr lang="en-US" sz="2000" i="1" smtClean="0">
                <a:cs typeface="Arial" pitchFamily="34" charset="0"/>
              </a:rPr>
              <a:t>                       √</a:t>
            </a:r>
            <a:r>
              <a:rPr lang="en-US" sz="2000" smtClean="0"/>
              <a:t> (N)(Minimum of r-1, c-1)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lvl="1" eaLnBrk="1" hangingPunct="1"/>
            <a:r>
              <a:rPr lang="en-US" sz="2400" smtClean="0"/>
              <a:t>Unlike </a:t>
            </a:r>
            <a:r>
              <a:rPr lang="el-GR" sz="2400" i="1" smtClean="0">
                <a:cs typeface="Arial" pitchFamily="34" charset="0"/>
              </a:rPr>
              <a:t>Φ</a:t>
            </a:r>
            <a:r>
              <a:rPr lang="en-US" sz="2400" smtClean="0">
                <a:cs typeface="Arial" pitchFamily="34" charset="0"/>
              </a:rPr>
              <a:t>, Cramer’s V will always have an upper limit of 1, regardless of # of cells in table </a:t>
            </a:r>
          </a:p>
          <a:p>
            <a:pPr lvl="2" eaLnBrk="1" hangingPunct="1"/>
            <a:r>
              <a:rPr lang="en-US" sz="2000" smtClean="0">
                <a:cs typeface="Arial" pitchFamily="34" charset="0"/>
              </a:rPr>
              <a:t>For 2x2 table, </a:t>
            </a:r>
            <a:r>
              <a:rPr lang="el-GR" sz="2000" i="1" smtClean="0">
                <a:cs typeface="Arial" pitchFamily="34" charset="0"/>
              </a:rPr>
              <a:t>Φ</a:t>
            </a:r>
            <a:r>
              <a:rPr lang="en-US" sz="2000" smtClean="0">
                <a:cs typeface="Arial" pitchFamily="34" charset="0"/>
              </a:rPr>
              <a:t> &amp; Cramer’s V will have the same value</a:t>
            </a:r>
            <a:r>
              <a:rPr lang="en-US" sz="2000" i="1" smtClean="0">
                <a:cs typeface="Arial" pitchFamily="34" charset="0"/>
              </a:rPr>
              <a:t> </a:t>
            </a:r>
          </a:p>
          <a:p>
            <a:pPr eaLnBrk="1" hangingPunct="1">
              <a:buFontTx/>
              <a:buNone/>
            </a:pPr>
            <a:endParaRPr lang="en-US" sz="2800" i="1" smtClean="0">
              <a:cs typeface="Arial" pitchFamily="34" charset="0"/>
            </a:endParaRPr>
          </a:p>
          <a:p>
            <a:pPr lvl="1" eaLnBrk="1" hangingPunct="1"/>
            <a:r>
              <a:rPr lang="en-US" sz="2400" smtClean="0">
                <a:cs typeface="Arial" pitchFamily="34" charset="0"/>
              </a:rPr>
              <a:t>Cramer’s V ranges from 0 (no relationship) to +1 (perfect relationship)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V="1">
            <a:off x="3657600" y="1676400"/>
            <a:ext cx="228600" cy="5334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886200" y="16764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sz="3400" smtClean="0">
                <a:sym typeface="Symbol" pitchFamily="18" charset="2"/>
              </a:rPr>
              <a:t></a:t>
            </a:r>
            <a:r>
              <a:rPr lang="en-US" sz="3400" baseline="30000" smtClean="0">
                <a:sym typeface="Symbol" pitchFamily="18" charset="2"/>
              </a:rPr>
              <a:t>2</a:t>
            </a:r>
            <a:r>
              <a:rPr lang="en-US" sz="3400" smtClean="0">
                <a:sym typeface="Symbol" pitchFamily="18" charset="2"/>
              </a:rPr>
              <a:t>-BASED MEASURES OF ASSOCIATION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Sample problem 1: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The chi square for a 5 x 3 bivariate table examining the relationship between area of Duluth one lives in &amp; type of movie preference is 8.42, significant at .05 (N=100).  Calculate &amp; interpret Cramer’s V.</a:t>
            </a:r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ANSWER:  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(Minimum of r-1, c-1) = 3-1 = 2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Cramer’s V = .21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Interpretation:  There is a relatively weak association between area of the city lived in and movie preference.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00000"/>
      </a:dk1>
      <a:lt1>
        <a:srgbClr val="FFFF99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CA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CCFF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2FF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993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CAA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9B93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BD9AE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1723</TotalTime>
  <Words>1616</Words>
  <Application>Microsoft Office PowerPoint</Application>
  <PresentationFormat>On-screen Show (4:3)</PresentationFormat>
  <Paragraphs>429</Paragraphs>
  <Slides>32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Default Design</vt:lpstr>
      <vt:lpstr>Exam II</vt:lpstr>
      <vt:lpstr>1. Nominal Measures of Association 2. Ordinal Measure s of Associaiton</vt:lpstr>
      <vt:lpstr>ASSOCIATION</vt:lpstr>
      <vt:lpstr>Significance vs. Association </vt:lpstr>
      <vt:lpstr>MEASURES OF ASSOCIATION FOR NOMINAL-LEVEL VARIABLES</vt:lpstr>
      <vt:lpstr>PHI</vt:lpstr>
      <vt:lpstr>PHI</vt:lpstr>
      <vt:lpstr>CRAMER’S V</vt:lpstr>
      <vt:lpstr>2-BASED MEASURES OF ASSOCIATION</vt:lpstr>
      <vt:lpstr>2-BASED MEASURES OF ASSOCIATION</vt:lpstr>
      <vt:lpstr>SUMMARY: 2 -BASED MEASURES OF ASSOCIATION</vt:lpstr>
      <vt:lpstr>LAMBDA (λ)</vt:lpstr>
      <vt:lpstr>LAMBDA:  EXAMPLE 1</vt:lpstr>
      <vt:lpstr>LAMBDA:  EXAMPLE</vt:lpstr>
      <vt:lpstr>LAMBDA:  EXAMPLE</vt:lpstr>
      <vt:lpstr>CALCULATING LAMBDA: EXAMPLE</vt:lpstr>
      <vt:lpstr>LAMBDA:  EXAMPLE 2</vt:lpstr>
      <vt:lpstr>LAMBDA:  EXAMPLE 2</vt:lpstr>
      <vt:lpstr>SPSS EXAMPLE</vt:lpstr>
      <vt:lpstr>SPSS EXAMPLE</vt:lpstr>
      <vt:lpstr>2 LIMITATIONS OF LAMBDA</vt:lpstr>
      <vt:lpstr>ORDINAL MEASURE OF ASSOCIATION</vt:lpstr>
      <vt:lpstr>GAMMA</vt:lpstr>
      <vt:lpstr>GAMMA</vt:lpstr>
      <vt:lpstr>GAMMA</vt:lpstr>
      <vt:lpstr>GAMMA</vt:lpstr>
      <vt:lpstr>GAMMA</vt:lpstr>
      <vt:lpstr>GAMMA</vt:lpstr>
      <vt:lpstr>Gamma: Example 1</vt:lpstr>
      <vt:lpstr>Gamma: Example 1</vt:lpstr>
      <vt:lpstr>GAMMA</vt:lpstr>
      <vt:lpstr>USING GSS DATA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</dc:title>
  <dc:creator>RWEIDNER</dc:creator>
  <cp:lastModifiedBy>Jeffrey R Maahs</cp:lastModifiedBy>
  <cp:revision>329</cp:revision>
  <dcterms:created xsi:type="dcterms:W3CDTF">2003-10-21T22:57:07Z</dcterms:created>
  <dcterms:modified xsi:type="dcterms:W3CDTF">2012-04-10T18:25:32Z</dcterms:modified>
</cp:coreProperties>
</file>